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3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396" r:id="rId5"/>
    <p:sldId id="262" r:id="rId6"/>
    <p:sldId id="259" r:id="rId7"/>
    <p:sldId id="490" r:id="rId8"/>
    <p:sldId id="483" r:id="rId9"/>
    <p:sldId id="264" r:id="rId10"/>
    <p:sldId id="468" r:id="rId11"/>
    <p:sldId id="470" r:id="rId12"/>
    <p:sldId id="471" r:id="rId13"/>
    <p:sldId id="472" r:id="rId14"/>
    <p:sldId id="473" r:id="rId15"/>
    <p:sldId id="491" r:id="rId16"/>
    <p:sldId id="486" r:id="rId17"/>
    <p:sldId id="328" r:id="rId18"/>
    <p:sldId id="474" r:id="rId19"/>
    <p:sldId id="476" r:id="rId20"/>
    <p:sldId id="475" r:id="rId21"/>
    <p:sldId id="477" r:id="rId22"/>
    <p:sldId id="478" r:id="rId23"/>
    <p:sldId id="479" r:id="rId24"/>
    <p:sldId id="480" r:id="rId25"/>
    <p:sldId id="481" r:id="rId26"/>
    <p:sldId id="482" r:id="rId27"/>
    <p:sldId id="487" r:id="rId28"/>
    <p:sldId id="485" r:id="rId29"/>
    <p:sldId id="488" r:id="rId30"/>
    <p:sldId id="484" r:id="rId31"/>
  </p:sldIdLst>
  <p:sldSz cx="12954000" cy="7346950"/>
  <p:notesSz cx="12954000" cy="73469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D5E4D72-30A1-0CF1-8068-D2A3355B04ED}" name="Martinez Yvirmas, Oscar Eduardo" initials="MYOE" userId="S::omartinezy@deloitte.com::99d43e99-15ba-4d51-80dc-fd08db685f11" providerId="AD"/>
  <p188:author id="{B3904ED1-A22A-A260-FD09-742AE83C8BBD}" name="GONZALEZ MEDINA, DANIELA BEATRIZ" initials="GMDB" userId="GONZALEZ MEDINA, DANIELA BEATRIZ" providerId="None"/>
  <p188:author id="{022FACEC-8B6C-5C13-5E40-698B263891D9}" name="Orellana Carrasco, Sebastian Andres" initials="OCSA" userId="S::sorellanac@deloitte.com::a1151376-c157-42b5-91a6-129a2dce773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E2D1"/>
    <a:srgbClr val="E8E8E8"/>
    <a:srgbClr val="F6F6F6"/>
    <a:srgbClr val="F7F7F7"/>
    <a:srgbClr val="F4F4F5"/>
    <a:srgbClr val="E6E7E7"/>
    <a:srgbClr val="EDEDEF"/>
    <a:srgbClr val="E6E7E8"/>
    <a:srgbClr val="00A6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C4829E-E55D-463B-9CA7-ECC690D6C60C}" v="1" dt="2023-05-10T00:11:22.92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14" autoAdjust="0"/>
    <p:restoredTop sz="94660"/>
  </p:normalViewPr>
  <p:slideViewPr>
    <p:cSldViewPr>
      <p:cViewPr>
        <p:scale>
          <a:sx n="50" d="100"/>
          <a:sy n="50" d="100"/>
        </p:scale>
        <p:origin x="1340" y="5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7" d="100"/>
          <a:sy n="77" d="100"/>
        </p:scale>
        <p:origin x="1430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bastian Canas Oliger" userId="5eb00553-e4c9-49fd-881b-40849e0c0839" providerId="ADAL" clId="{38C4829E-E55D-463B-9CA7-ECC690D6C60C}"/>
    <pc:docChg chg="modSld">
      <pc:chgData name="Sebastian Canas Oliger" userId="5eb00553-e4c9-49fd-881b-40849e0c0839" providerId="ADAL" clId="{38C4829E-E55D-463B-9CA7-ECC690D6C60C}" dt="2023-05-10T00:11:29.321" v="7" actId="1076"/>
      <pc:docMkLst>
        <pc:docMk/>
      </pc:docMkLst>
      <pc:sldChg chg="modSp mod">
        <pc:chgData name="Sebastian Canas Oliger" userId="5eb00553-e4c9-49fd-881b-40849e0c0839" providerId="ADAL" clId="{38C4829E-E55D-463B-9CA7-ECC690D6C60C}" dt="2023-05-10T00:07:31.589" v="4" actId="20577"/>
        <pc:sldMkLst>
          <pc:docMk/>
          <pc:sldMk cId="626830581" sldId="328"/>
        </pc:sldMkLst>
        <pc:spChg chg="mod">
          <ac:chgData name="Sebastian Canas Oliger" userId="5eb00553-e4c9-49fd-881b-40849e0c0839" providerId="ADAL" clId="{38C4829E-E55D-463B-9CA7-ECC690D6C60C}" dt="2023-05-10T00:07:31.589" v="4" actId="20577"/>
          <ac:spMkLst>
            <pc:docMk/>
            <pc:sldMk cId="626830581" sldId="328"/>
            <ac:spMk id="13" creationId="{5252E98A-1655-CC2C-1778-7875383B3999}"/>
          </ac:spMkLst>
        </pc:spChg>
        <pc:grpChg chg="mod">
          <ac:chgData name="Sebastian Canas Oliger" userId="5eb00553-e4c9-49fd-881b-40849e0c0839" providerId="ADAL" clId="{38C4829E-E55D-463B-9CA7-ECC690D6C60C}" dt="2023-05-10T00:07:25.963" v="0" actId="1076"/>
          <ac:grpSpMkLst>
            <pc:docMk/>
            <pc:sldMk cId="626830581" sldId="328"/>
            <ac:grpSpMk id="16" creationId="{CADA331E-5EE1-E246-4478-C72E0034CD46}"/>
          </ac:grpSpMkLst>
        </pc:grpChg>
      </pc:sldChg>
      <pc:sldChg chg="addSp modSp mod">
        <pc:chgData name="Sebastian Canas Oliger" userId="5eb00553-e4c9-49fd-881b-40849e0c0839" providerId="ADAL" clId="{38C4829E-E55D-463B-9CA7-ECC690D6C60C}" dt="2023-05-10T00:11:29.321" v="7" actId="1076"/>
        <pc:sldMkLst>
          <pc:docMk/>
          <pc:sldMk cId="933899792" sldId="475"/>
        </pc:sldMkLst>
        <pc:spChg chg="mod">
          <ac:chgData name="Sebastian Canas Oliger" userId="5eb00553-e4c9-49fd-881b-40849e0c0839" providerId="ADAL" clId="{38C4829E-E55D-463B-9CA7-ECC690D6C60C}" dt="2023-05-10T00:11:22.927" v="6"/>
          <ac:spMkLst>
            <pc:docMk/>
            <pc:sldMk cId="933899792" sldId="475"/>
            <ac:spMk id="15" creationId="{F4FB792A-85A1-EAA9-8972-CCBA53759837}"/>
          </ac:spMkLst>
        </pc:spChg>
        <pc:spChg chg="mod">
          <ac:chgData name="Sebastian Canas Oliger" userId="5eb00553-e4c9-49fd-881b-40849e0c0839" providerId="ADAL" clId="{38C4829E-E55D-463B-9CA7-ECC690D6C60C}" dt="2023-05-10T00:11:22.927" v="6"/>
          <ac:spMkLst>
            <pc:docMk/>
            <pc:sldMk cId="933899792" sldId="475"/>
            <ac:spMk id="19" creationId="{ACFEB7A9-0AC1-B1AF-72F0-2E3075C90D4E}"/>
          </ac:spMkLst>
        </pc:spChg>
        <pc:spChg chg="mod">
          <ac:chgData name="Sebastian Canas Oliger" userId="5eb00553-e4c9-49fd-881b-40849e0c0839" providerId="ADAL" clId="{38C4829E-E55D-463B-9CA7-ECC690D6C60C}" dt="2023-05-10T00:11:22.927" v="6"/>
          <ac:spMkLst>
            <pc:docMk/>
            <pc:sldMk cId="933899792" sldId="475"/>
            <ac:spMk id="20" creationId="{3965C13B-2214-0B84-AC83-D530CE38B2C1}"/>
          </ac:spMkLst>
        </pc:spChg>
        <pc:spChg chg="mod">
          <ac:chgData name="Sebastian Canas Oliger" userId="5eb00553-e4c9-49fd-881b-40849e0c0839" providerId="ADAL" clId="{38C4829E-E55D-463B-9CA7-ECC690D6C60C}" dt="2023-05-10T00:11:22.927" v="6"/>
          <ac:spMkLst>
            <pc:docMk/>
            <pc:sldMk cId="933899792" sldId="475"/>
            <ac:spMk id="21" creationId="{38DBC538-456D-A060-DB9B-A9C47FA9E5B6}"/>
          </ac:spMkLst>
        </pc:spChg>
        <pc:spChg chg="mod">
          <ac:chgData name="Sebastian Canas Oliger" userId="5eb00553-e4c9-49fd-881b-40849e0c0839" providerId="ADAL" clId="{38C4829E-E55D-463B-9CA7-ECC690D6C60C}" dt="2023-05-10T00:11:22.927" v="6"/>
          <ac:spMkLst>
            <pc:docMk/>
            <pc:sldMk cId="933899792" sldId="475"/>
            <ac:spMk id="22" creationId="{097BA9FF-7086-4CF1-E4E7-BC673EC4C511}"/>
          </ac:spMkLst>
        </pc:spChg>
        <pc:spChg chg="mod">
          <ac:chgData name="Sebastian Canas Oliger" userId="5eb00553-e4c9-49fd-881b-40849e0c0839" providerId="ADAL" clId="{38C4829E-E55D-463B-9CA7-ECC690D6C60C}" dt="2023-05-10T00:11:22.927" v="6"/>
          <ac:spMkLst>
            <pc:docMk/>
            <pc:sldMk cId="933899792" sldId="475"/>
            <ac:spMk id="23" creationId="{A51673D9-11B5-411E-A778-77013627E5E5}"/>
          </ac:spMkLst>
        </pc:spChg>
        <pc:spChg chg="mod">
          <ac:chgData name="Sebastian Canas Oliger" userId="5eb00553-e4c9-49fd-881b-40849e0c0839" providerId="ADAL" clId="{38C4829E-E55D-463B-9CA7-ECC690D6C60C}" dt="2023-05-10T00:11:22.927" v="6"/>
          <ac:spMkLst>
            <pc:docMk/>
            <pc:sldMk cId="933899792" sldId="475"/>
            <ac:spMk id="24" creationId="{C4BC5B4D-A0C8-A0AA-68B5-87B9DB60FBFA}"/>
          </ac:spMkLst>
        </pc:spChg>
        <pc:spChg chg="mod">
          <ac:chgData name="Sebastian Canas Oliger" userId="5eb00553-e4c9-49fd-881b-40849e0c0839" providerId="ADAL" clId="{38C4829E-E55D-463B-9CA7-ECC690D6C60C}" dt="2023-05-10T00:11:22.927" v="6"/>
          <ac:spMkLst>
            <pc:docMk/>
            <pc:sldMk cId="933899792" sldId="475"/>
            <ac:spMk id="25" creationId="{21D47F07-3127-C4CE-F071-73B2F5A027FF}"/>
          </ac:spMkLst>
        </pc:spChg>
        <pc:grpChg chg="add mod">
          <ac:chgData name="Sebastian Canas Oliger" userId="5eb00553-e4c9-49fd-881b-40849e0c0839" providerId="ADAL" clId="{38C4829E-E55D-463B-9CA7-ECC690D6C60C}" dt="2023-05-10T00:11:29.321" v="7" actId="1076"/>
          <ac:grpSpMkLst>
            <pc:docMk/>
            <pc:sldMk cId="933899792" sldId="475"/>
            <ac:grpSpMk id="3" creationId="{95E24284-AF65-BC5B-D60E-74D5E5C5924F}"/>
          </ac:grpSpMkLst>
        </pc:grpChg>
        <pc:grpChg chg="mod">
          <ac:chgData name="Sebastian Canas Oliger" userId="5eb00553-e4c9-49fd-881b-40849e0c0839" providerId="ADAL" clId="{38C4829E-E55D-463B-9CA7-ECC690D6C60C}" dt="2023-05-10T00:11:04.830" v="5" actId="1076"/>
          <ac:grpSpMkLst>
            <pc:docMk/>
            <pc:sldMk cId="933899792" sldId="475"/>
            <ac:grpSpMk id="4" creationId="{27C54EAE-5D7C-76F4-B342-6F39C268E822}"/>
          </ac:grpSpMkLst>
        </pc:grpChg>
      </pc:sldChg>
    </pc:docChg>
  </pc:docChgLst>
  <pc:docChgLst>
    <pc:chgData name="Sebastian Canas Oliger" userId="5eb00553-e4c9-49fd-881b-40849e0c0839" providerId="ADAL" clId="{8C5C5CAD-55A0-44E4-90BF-3A8A52236E67}"/>
    <pc:docChg chg="modSld">
      <pc:chgData name="Sebastian Canas Oliger" userId="5eb00553-e4c9-49fd-881b-40849e0c0839" providerId="ADAL" clId="{8C5C5CAD-55A0-44E4-90BF-3A8A52236E67}" dt="2023-04-13T16:44:39.500" v="1" actId="20577"/>
      <pc:docMkLst>
        <pc:docMk/>
      </pc:docMkLst>
      <pc:sldChg chg="modSp mod">
        <pc:chgData name="Sebastian Canas Oliger" userId="5eb00553-e4c9-49fd-881b-40849e0c0839" providerId="ADAL" clId="{8C5C5CAD-55A0-44E4-90BF-3A8A52236E67}" dt="2023-04-13T16:44:39.500" v="1" actId="20577"/>
        <pc:sldMkLst>
          <pc:docMk/>
          <pc:sldMk cId="2744224807" sldId="468"/>
        </pc:sldMkLst>
        <pc:spChg chg="mod">
          <ac:chgData name="Sebastian Canas Oliger" userId="5eb00553-e4c9-49fd-881b-40849e0c0839" providerId="ADAL" clId="{8C5C5CAD-55A0-44E4-90BF-3A8A52236E67}" dt="2023-04-13T16:44:39.500" v="1" actId="20577"/>
          <ac:spMkLst>
            <pc:docMk/>
            <pc:sldMk cId="2744224807" sldId="468"/>
            <ac:spMk id="17" creationId="{D44842AF-F04B-6272-374F-C156D30FE7E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7.xlsx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s-CL" sz="1400" b="0" i="0" baseline="0">
                <a:solidFill>
                  <a:schemeClr val="bg2">
                    <a:lumMod val="50000"/>
                  </a:schemeClr>
                </a:solidFill>
                <a:effectLst/>
              </a:rPr>
              <a:t>Chile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Genero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9DB-46CE-A4B7-1A2EDC59659A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9DB-46CE-A4B7-1A2EDC59659A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9DB-46CE-A4B7-1A2EDC59659A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9DB-46CE-A4B7-1A2EDC59659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9DB-46CE-A4B7-1A2EDC59659A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9DB-46CE-A4B7-1A2EDC5965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Femenino</c:v>
                </c:pt>
                <c:pt idx="1">
                  <c:v>Masculino</c:v>
                </c:pt>
                <c:pt idx="2">
                  <c:v>Prefiero no contestar</c:v>
                </c:pt>
                <c:pt idx="3">
                  <c:v>Otro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13</c:v>
                </c:pt>
                <c:pt idx="1">
                  <c:v>36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9DB-46CE-A4B7-1A2EDC59659A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s-CL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s-CL" sz="1400" b="0" i="0" baseline="0">
                <a:solidFill>
                  <a:schemeClr val="bg2">
                    <a:lumMod val="50000"/>
                  </a:schemeClr>
                </a:solidFill>
                <a:effectLst/>
              </a:rPr>
              <a:t>Ecuador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#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F70-477B-90C4-2D78A5327615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F70-477B-90C4-2D78A5327615}"/>
              </c:ext>
            </c:extLst>
          </c:dPt>
          <c:dPt>
            <c:idx val="2"/>
            <c:bubble3D val="0"/>
            <c:spPr>
              <a:solidFill>
                <a:srgbClr val="855B7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F70-477B-90C4-2D78A5327615}"/>
              </c:ext>
            </c:extLst>
          </c:dPt>
          <c:dPt>
            <c:idx val="3"/>
            <c:bubble3D val="0"/>
            <c:spPr>
              <a:solidFill>
                <a:srgbClr val="04644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F70-477B-90C4-2D78A5327615}"/>
              </c:ext>
            </c:extLst>
          </c:dPt>
          <c:dLbls>
            <c:dLbl>
              <c:idx val="0"/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F70-477B-90C4-2D78A5327615}"/>
                </c:ext>
              </c:extLst>
            </c:dLbl>
            <c:dLbl>
              <c:idx val="1"/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F70-477B-90C4-2D78A5327615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F70-477B-90C4-2D78A5327615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F70-477B-90C4-2D78A53276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0-2 años</c:v>
                </c:pt>
                <c:pt idx="1">
                  <c:v>3-5 años</c:v>
                </c:pt>
                <c:pt idx="2">
                  <c:v>6-10 años</c:v>
                </c:pt>
                <c:pt idx="3">
                  <c:v>Más de 10 años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F70-477B-90C4-2D78A532761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s-CL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s-CL" sz="1400" b="0" i="0" baseline="0">
                <a:solidFill>
                  <a:schemeClr val="bg2">
                    <a:lumMod val="50000"/>
                  </a:schemeClr>
                </a:solidFill>
                <a:effectLst/>
              </a:rPr>
              <a:t>Perú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#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39A-4BF4-93EC-A7C1DC88B514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39A-4BF4-93EC-A7C1DC88B514}"/>
              </c:ext>
            </c:extLst>
          </c:dPt>
          <c:dPt>
            <c:idx val="2"/>
            <c:bubble3D val="0"/>
            <c:spPr>
              <a:solidFill>
                <a:srgbClr val="855B7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39A-4BF4-93EC-A7C1DC88B514}"/>
              </c:ext>
            </c:extLst>
          </c:dPt>
          <c:dPt>
            <c:idx val="3"/>
            <c:bubble3D val="0"/>
            <c:spPr>
              <a:solidFill>
                <a:srgbClr val="04644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39A-4BF4-93EC-A7C1DC88B514}"/>
              </c:ext>
            </c:extLst>
          </c:dPt>
          <c:dLbls>
            <c:dLbl>
              <c:idx val="0"/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39A-4BF4-93EC-A7C1DC88B514}"/>
                </c:ext>
              </c:extLst>
            </c:dLbl>
            <c:dLbl>
              <c:idx val="1"/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39A-4BF4-93EC-A7C1DC88B514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39A-4BF4-93EC-A7C1DC88B514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39A-4BF4-93EC-A7C1DC88B5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0-2 años</c:v>
                </c:pt>
                <c:pt idx="1">
                  <c:v>3-5 años</c:v>
                </c:pt>
                <c:pt idx="2">
                  <c:v>6-10 años</c:v>
                </c:pt>
                <c:pt idx="3">
                  <c:v>Más de 10 años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4</c:v>
                </c:pt>
                <c:pt idx="3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39A-4BF4-93EC-A7C1DC88B514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s-CL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s-CL" sz="1400" b="0" i="0" baseline="0">
                <a:solidFill>
                  <a:schemeClr val="bg2">
                    <a:lumMod val="50000"/>
                  </a:schemeClr>
                </a:solidFill>
                <a:effectLst/>
              </a:rPr>
              <a:t>Colombia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#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D3D-424B-828F-345834B6207E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D3D-424B-828F-345834B6207E}"/>
              </c:ext>
            </c:extLst>
          </c:dPt>
          <c:dPt>
            <c:idx val="2"/>
            <c:bubble3D val="0"/>
            <c:spPr>
              <a:solidFill>
                <a:srgbClr val="855B7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D3D-424B-828F-345834B6207E}"/>
              </c:ext>
            </c:extLst>
          </c:dPt>
          <c:dPt>
            <c:idx val="3"/>
            <c:bubble3D val="0"/>
            <c:spPr>
              <a:solidFill>
                <a:srgbClr val="04644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D3D-424B-828F-345834B6207E}"/>
              </c:ext>
            </c:extLst>
          </c:dPt>
          <c:dLbls>
            <c:dLbl>
              <c:idx val="0"/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D3D-424B-828F-345834B6207E}"/>
                </c:ext>
              </c:extLst>
            </c:dLbl>
            <c:dLbl>
              <c:idx val="1"/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D3D-424B-828F-345834B6207E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D3D-424B-828F-345834B6207E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D3D-424B-828F-345834B620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0-2 años</c:v>
                </c:pt>
                <c:pt idx="1">
                  <c:v>3-5 años</c:v>
                </c:pt>
                <c:pt idx="2">
                  <c:v>6-10 años</c:v>
                </c:pt>
                <c:pt idx="3">
                  <c:v>Más de 10 años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6</c:v>
                </c:pt>
                <c:pt idx="3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D3D-424B-828F-345834B6207E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s-CL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/>
              <a:t>Nivel de estudios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Chile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Título de abogado(a)</c:v>
                </c:pt>
                <c:pt idx="1">
                  <c:v>Diplomado en materias afines a libre competencia</c:v>
                </c:pt>
                <c:pt idx="2">
                  <c:v>Magíster</c:v>
                </c:pt>
                <c:pt idx="3">
                  <c:v>Doctorado</c:v>
                </c:pt>
                <c:pt idx="4">
                  <c:v>Especialización en Derecho de la Competencia*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</c:v>
                </c:pt>
                <c:pt idx="1">
                  <c:v>7</c:v>
                </c:pt>
                <c:pt idx="2">
                  <c:v>36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A7-4163-ADA1-60271AA2E9E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Colombia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Título de abogado(a)</c:v>
                </c:pt>
                <c:pt idx="1">
                  <c:v>Diplomado en materias afines a libre competencia</c:v>
                </c:pt>
                <c:pt idx="2">
                  <c:v>Magíster</c:v>
                </c:pt>
                <c:pt idx="3">
                  <c:v>Doctorado</c:v>
                </c:pt>
                <c:pt idx="4">
                  <c:v>Especialización en Derecho de la Competencia*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3</c:v>
                </c:pt>
                <c:pt idx="1">
                  <c:v>0</c:v>
                </c:pt>
                <c:pt idx="2">
                  <c:v>23</c:v>
                </c:pt>
                <c:pt idx="3">
                  <c:v>2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A7-4163-ADA1-60271AA2E9E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Ecuador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Título de abogado(a)</c:v>
                </c:pt>
                <c:pt idx="1">
                  <c:v>Diplomado en materias afines a libre competencia</c:v>
                </c:pt>
                <c:pt idx="2">
                  <c:v>Magíster</c:v>
                </c:pt>
                <c:pt idx="3">
                  <c:v>Doctorado</c:v>
                </c:pt>
                <c:pt idx="4">
                  <c:v>Especialización en Derecho de la Competencia*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9</c:v>
                </c:pt>
                <c:pt idx="3">
                  <c:v>3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A7-4163-ADA1-60271AA2E9E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Perú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Título de abogado(a)</c:v>
                </c:pt>
                <c:pt idx="1">
                  <c:v>Diplomado en materias afines a libre competencia</c:v>
                </c:pt>
                <c:pt idx="2">
                  <c:v>Magíster</c:v>
                </c:pt>
                <c:pt idx="3">
                  <c:v>Doctorado</c:v>
                </c:pt>
                <c:pt idx="4">
                  <c:v>Especialización en Derecho de la Competencia*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22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AA7-4163-ADA1-60271AA2E9E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23100224"/>
        <c:axId val="1027544384"/>
      </c:barChart>
      <c:catAx>
        <c:axId val="1023100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027544384"/>
        <c:crosses val="autoZero"/>
        <c:auto val="1"/>
        <c:lblAlgn val="ctr"/>
        <c:lblOffset val="100"/>
        <c:noMultiLvlLbl val="0"/>
      </c:catAx>
      <c:valAx>
        <c:axId val="10275443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02310022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/>
              <a:t>Tiempo</a:t>
            </a:r>
            <a:r>
              <a:rPr lang="es-CL" baseline="0"/>
              <a:t> invertido en </a:t>
            </a:r>
            <a:r>
              <a:rPr lang="es-CL"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rPr>
              <a:t>Libre Competencia</a:t>
            </a:r>
            <a:endParaRPr lang="es-CL"/>
          </a:p>
        </c:rich>
      </c:tx>
      <c:layout>
        <c:manualLayout>
          <c:xMode val="edge"/>
          <c:yMode val="edge"/>
          <c:x val="2.3542812100317088E-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Chile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Hasta 25%</c:v>
                </c:pt>
                <c:pt idx="1">
                  <c:v>26% - 50%</c:v>
                </c:pt>
                <c:pt idx="2">
                  <c:v>51% - 75%</c:v>
                </c:pt>
                <c:pt idx="3">
                  <c:v>76% - 100%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5</c:v>
                </c:pt>
                <c:pt idx="2">
                  <c:v>13</c:v>
                </c:pt>
                <c:pt idx="3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49-4F24-AB95-1D3FA1B213C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Colombia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Hasta 25%</c:v>
                </c:pt>
                <c:pt idx="1">
                  <c:v>26% - 50%</c:v>
                </c:pt>
                <c:pt idx="2">
                  <c:v>51% - 75%</c:v>
                </c:pt>
                <c:pt idx="3">
                  <c:v>76% - 100%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</c:v>
                </c:pt>
                <c:pt idx="1">
                  <c:v>6</c:v>
                </c:pt>
                <c:pt idx="2">
                  <c:v>11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D49-4F24-AB95-1D3FA1B213C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Ecuador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Hasta 25%</c:v>
                </c:pt>
                <c:pt idx="1">
                  <c:v>26% - 50%</c:v>
                </c:pt>
                <c:pt idx="2">
                  <c:v>51% - 75%</c:v>
                </c:pt>
                <c:pt idx="3">
                  <c:v>76% - 100%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4</c:v>
                </c:pt>
                <c:pt idx="2">
                  <c:v>4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D49-4F24-AB95-1D3FA1B213C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Perú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Hasta 25%</c:v>
                </c:pt>
                <c:pt idx="1">
                  <c:v>26% - 50%</c:v>
                </c:pt>
                <c:pt idx="2">
                  <c:v>51% - 75%</c:v>
                </c:pt>
                <c:pt idx="3">
                  <c:v>76% - 100%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0</c:v>
                </c:pt>
                <c:pt idx="1">
                  <c:v>6</c:v>
                </c:pt>
                <c:pt idx="2">
                  <c:v>14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D49-4F24-AB95-1D3FA1B213C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23100224"/>
        <c:axId val="1027544384"/>
      </c:barChart>
      <c:catAx>
        <c:axId val="10231002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027544384"/>
        <c:crosses val="autoZero"/>
        <c:auto val="1"/>
        <c:lblAlgn val="ctr"/>
        <c:lblOffset val="100"/>
        <c:noMultiLvlLbl val="0"/>
      </c:catAx>
      <c:valAx>
        <c:axId val="10275443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023100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Chile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Grado disuasión Institucionalidad Libre Competencia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5.45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1C-4792-A912-4144DC809CC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Colombia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Grado disuasión Institucionalidad Libre Competencia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4.5199999999999996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1C-4792-A912-4144DC809CC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Ecuador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Grado disuasión Institucionalidad Libre Competencia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4.29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01C-4792-A912-4144DC809CC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Perú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Grado disuasión Institucionalidad Libre Competencia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5.27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01C-4792-A912-4144DC809CC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29264496"/>
        <c:axId val="1629259504"/>
      </c:barChart>
      <c:catAx>
        <c:axId val="16292644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29259504"/>
        <c:crosses val="autoZero"/>
        <c:auto val="1"/>
        <c:lblAlgn val="ctr"/>
        <c:lblOffset val="100"/>
        <c:noMultiLvlLbl val="0"/>
      </c:catAx>
      <c:valAx>
        <c:axId val="16292595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629264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Chile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Órganos decisores y/o revisores especializados</c:v>
                </c:pt>
                <c:pt idx="1">
                  <c:v>Fiscalizadores - Investigadores</c:v>
                </c:pt>
                <c:pt idx="2">
                  <c:v>Revisores no especializados en Libre Competencia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5.9</c:v>
                </c:pt>
                <c:pt idx="1">
                  <c:v>6.16</c:v>
                </c:pt>
                <c:pt idx="2">
                  <c:v>5.12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8B-47ED-80A8-2D88DE5134A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Colombia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Órganos decisores y/o revisores especializados</c:v>
                </c:pt>
                <c:pt idx="1">
                  <c:v>Fiscalizadores - Investigadores</c:v>
                </c:pt>
                <c:pt idx="2">
                  <c:v>Revisores no especializados en Libre Competencia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4.8899999999999997</c:v>
                </c:pt>
                <c:pt idx="1">
                  <c:v>5</c:v>
                </c:pt>
                <c:pt idx="2">
                  <c:v>4.82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58B-47ED-80A8-2D88DE5134A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Ecuador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Órganos decisores y/o revisores especializados</c:v>
                </c:pt>
                <c:pt idx="1">
                  <c:v>Fiscalizadores - Investigadores</c:v>
                </c:pt>
                <c:pt idx="2">
                  <c:v>Revisores no especializados en Libre Competencia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4.5</c:v>
                </c:pt>
                <c:pt idx="1">
                  <c:v>4.6399999999999997</c:v>
                </c:pt>
                <c:pt idx="2">
                  <c:v>4.79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58B-47ED-80A8-2D88DE5134A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Perú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Órganos decisores y/o revisores especializados</c:v>
                </c:pt>
                <c:pt idx="1">
                  <c:v>Fiscalizadores - Investigadores</c:v>
                </c:pt>
                <c:pt idx="2">
                  <c:v>Revisores no especializados en Libre Competencia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6.44</c:v>
                </c:pt>
                <c:pt idx="1">
                  <c:v>6.42</c:v>
                </c:pt>
                <c:pt idx="2">
                  <c:v>4.1500000000000004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58B-47ED-80A8-2D88DE5134A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46017183"/>
        <c:axId val="1846009279"/>
      </c:barChart>
      <c:catAx>
        <c:axId val="1846017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846009279"/>
        <c:crosses val="autoZero"/>
        <c:auto val="1"/>
        <c:lblAlgn val="ctr"/>
        <c:lblOffset val="100"/>
        <c:noMultiLvlLbl val="0"/>
      </c:catAx>
      <c:valAx>
        <c:axId val="184600927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846017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/>
              <a:t>Profesionalismo y trato de (en)</a:t>
            </a:r>
            <a:r>
              <a:rPr lang="es-CL" baseline="0"/>
              <a:t> </a:t>
            </a:r>
            <a:r>
              <a:rPr lang="es-CL"/>
              <a:t>las distinas áreas (laborales) de las</a:t>
            </a:r>
            <a:r>
              <a:rPr lang="es-CL" baseline="0"/>
              <a:t> agencias de competencia</a:t>
            </a:r>
            <a:endParaRPr lang="es-CL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FNE (Chile)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Investigación de conductas anticompetitivas / Fiscalización del cumplimiento de sentencias o resoluciones</c:v>
                </c:pt>
                <c:pt idx="1">
                  <c:v>Advocacy / Estudios de mercado</c:v>
                </c:pt>
                <c:pt idx="2">
                  <c:v>Control de operaciones de concentración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5.42</c:v>
                </c:pt>
                <c:pt idx="1">
                  <c:v>5.51</c:v>
                </c:pt>
                <c:pt idx="2">
                  <c:v>5.96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9E-4961-97AB-8CB8022E72A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SIC (Colombia)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Investigación de conductas anticompetitivas / Fiscalización del cumplimiento de sentencias o resoluciones</c:v>
                </c:pt>
                <c:pt idx="1">
                  <c:v>Advocacy / Estudios de mercado</c:v>
                </c:pt>
                <c:pt idx="2">
                  <c:v>Control de operaciones de concentración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4.6500000000000004</c:v>
                </c:pt>
                <c:pt idx="1">
                  <c:v>5.0599999999999996</c:v>
                </c:pt>
                <c:pt idx="2">
                  <c:v>6.03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9E-4961-97AB-8CB8022E72A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SCPM (Ecuador)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Investigación de conductas anticompetitivas / Fiscalización del cumplimiento de sentencias o resoluciones</c:v>
                </c:pt>
                <c:pt idx="1">
                  <c:v>Advocacy / Estudios de mercado</c:v>
                </c:pt>
                <c:pt idx="2">
                  <c:v>Control de operaciones de concentración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4.6399999999999997</c:v>
                </c:pt>
                <c:pt idx="1">
                  <c:v>5</c:v>
                </c:pt>
                <c:pt idx="2">
                  <c:v>5.43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09E-4961-97AB-8CB8022E72A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INDECOPI (Perú)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Investigación de conductas anticompetitivas / Fiscalización del cumplimiento de sentencias o resoluciones</c:v>
                </c:pt>
                <c:pt idx="1">
                  <c:v>Advocacy / Estudios de mercado</c:v>
                </c:pt>
                <c:pt idx="2">
                  <c:v>Control de operaciones de concentración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6.08</c:v>
                </c:pt>
                <c:pt idx="1">
                  <c:v>6.31</c:v>
                </c:pt>
                <c:pt idx="2">
                  <c:v>6.46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09E-4961-97AB-8CB8022E72A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93817231"/>
        <c:axId val="2093818895"/>
      </c:barChart>
      <c:catAx>
        <c:axId val="20938172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3818895"/>
        <c:crosses val="autoZero"/>
        <c:auto val="1"/>
        <c:lblAlgn val="ctr"/>
        <c:lblOffset val="100"/>
        <c:noMultiLvlLbl val="0"/>
      </c:catAx>
      <c:valAx>
        <c:axId val="209381889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38172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Nivel utilidad y pertinencia información</a:t>
            </a:r>
            <a:r>
              <a:rPr lang="en-US" baseline="0"/>
              <a:t> solicitada por los diferentes órganos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Reglamento Ministerio de Economía (Chile)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Notificación/formulario/anexo por país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8B-4BFD-86DB-14D94ED8000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Anexo 9.1, Circular única de la SIC, "Guía pre-evaluación de integraciones empresariales"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Notificación/formulario/anexo por país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5.0999999999999996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8B-4BFD-86DB-14D94ED8000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Formulario de notificación Intendencia (Ecuador)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Notificación/formulario/anexo por país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5.14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8B-4BFD-86DB-14D94ED8000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Notificación Dirección (Perú)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Notificación/formulario/anexo por país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5.13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58B-4BFD-86DB-14D94ED8000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59818128"/>
        <c:axId val="1659818544"/>
      </c:barChart>
      <c:catAx>
        <c:axId val="16598181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59818544"/>
        <c:crosses val="autoZero"/>
        <c:auto val="1"/>
        <c:lblAlgn val="ctr"/>
        <c:lblOffset val="100"/>
        <c:noMultiLvlLbl val="0"/>
      </c:catAx>
      <c:valAx>
        <c:axId val="16598185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65981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Nivel</a:t>
            </a:r>
            <a:r>
              <a:rPr lang="en-US" baseline="0"/>
              <a:t> de transparencia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FNE (Chile)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FNE (Chile)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5.25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C8-49EF-AA43-BAD57DD1A05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Delegatura para la protección de la Competencia (Colombia)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FNE (Chile)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4.5999999999999996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C8-49EF-AA43-BAD57DD1A05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Intendencia (Ecuador)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FNE (Chile)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3.71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3C8-49EF-AA43-BAD57DD1A05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Dirección (Perú)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FNE (Chile)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5.57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3C8-49EF-AA43-BAD57DD1A05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85947520"/>
        <c:axId val="1985948768"/>
      </c:barChart>
      <c:catAx>
        <c:axId val="19859475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85948768"/>
        <c:crosses val="autoZero"/>
        <c:auto val="1"/>
        <c:lblAlgn val="ctr"/>
        <c:lblOffset val="100"/>
        <c:noMultiLvlLbl val="0"/>
      </c:catAx>
      <c:valAx>
        <c:axId val="19859487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985947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s-CL" sz="1400" b="0" i="0" baseline="0">
                <a:solidFill>
                  <a:schemeClr val="bg2">
                    <a:lumMod val="50000"/>
                  </a:schemeClr>
                </a:solidFill>
                <a:effectLst/>
              </a:rPr>
              <a:t>Ecuador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Genero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BA8-4589-8F44-27DED305F761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BA8-4589-8F44-27DED305F761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BA8-4589-8F44-27DED305F761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BA8-4589-8F44-27DED305F761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BA8-4589-8F44-27DED305F761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BA8-4589-8F44-27DED305F7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Femenino</c:v>
                </c:pt>
                <c:pt idx="1">
                  <c:v>Masculino</c:v>
                </c:pt>
                <c:pt idx="2">
                  <c:v>Prefiero no contestar</c:v>
                </c:pt>
                <c:pt idx="3">
                  <c:v>Otro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10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BA8-4589-8F44-27DED305F761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s-CL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Nivel</a:t>
            </a:r>
            <a:r>
              <a:rPr lang="en-US" baseline="0"/>
              <a:t> de seriedad y profesionalismo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FNE (Chile)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Seriedad y profesionalismo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5.53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DD-4BE0-BBC9-4C37EDD8DAF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Delegatura para la protección de mitigación (Colombia)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Seriedad y profesionalismo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4.97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DD-4BE0-BBC9-4C37EDD8DAF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Intendencia (Ecuador)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Seriedad y profesionalismo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4.71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DD-4BE0-BBC9-4C37EDD8DAF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Dirección (Perú)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Seriedad y profesionalismo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5.83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CDD-4BE0-BBC9-4C37EDD8DAF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84454560"/>
        <c:axId val="1384452480"/>
      </c:barChart>
      <c:catAx>
        <c:axId val="13844545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84452480"/>
        <c:crosses val="autoZero"/>
        <c:auto val="1"/>
        <c:lblAlgn val="ctr"/>
        <c:lblOffset val="100"/>
        <c:noMultiLvlLbl val="0"/>
      </c:catAx>
      <c:valAx>
        <c:axId val="13844524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384454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400" b="0" i="0" baseline="0">
                <a:effectLst/>
              </a:rPr>
              <a:t>Nivel de profundidad de los programas de cumplimiento de los clientes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Chile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Nivel de profundidad de los programas de cumplimiento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5.15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C4-4394-A69C-46A7C6B843F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Colombia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Nivel de profundidad de los programas de cumplimiento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4.87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C4-4394-A69C-46A7C6B843F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Ecuador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Nivel de profundidad de los programas de cumplimiento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5.29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BC4-4394-A69C-46A7C6B843F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Perú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Nivel de profundidad de los programas de cumplimiento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BC4-4394-A69C-46A7C6B843F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29264496"/>
        <c:axId val="1629259504"/>
      </c:barChart>
      <c:catAx>
        <c:axId val="16292644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29259504"/>
        <c:crosses val="autoZero"/>
        <c:auto val="1"/>
        <c:lblAlgn val="ctr"/>
        <c:lblOffset val="100"/>
        <c:noMultiLvlLbl val="0"/>
      </c:catAx>
      <c:valAx>
        <c:axId val="1629259504"/>
        <c:scaling>
          <c:orientation val="minMax"/>
          <c:min val="1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629264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400" b="0" i="0" baseline="0">
                <a:effectLst/>
              </a:rPr>
              <a:t>Grado de compromiso con los programas de cumplimiento de los clientes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Chile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Grado de compromiso clientes respecto al programa de cumplimiento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5.57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CF-43E8-AF7B-66D81C0D37A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Colombia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Grado de compromiso clientes respecto al programa de cumplimiento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5.0999999999999996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CF-43E8-AF7B-66D81C0D37A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Ecuador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Grado de compromiso clientes respecto al programa de cumplimiento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5.29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CF-43E8-AF7B-66D81C0D37A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Perú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Grado de compromiso clientes respecto al programa de cumplimiento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5.62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BCF-43E8-AF7B-66D81C0D37A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29264496"/>
        <c:axId val="1629259504"/>
      </c:barChart>
      <c:catAx>
        <c:axId val="16292644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29259504"/>
        <c:crosses val="autoZero"/>
        <c:auto val="1"/>
        <c:lblAlgn val="ctr"/>
        <c:lblOffset val="100"/>
        <c:noMultiLvlLbl val="0"/>
      </c:catAx>
      <c:valAx>
        <c:axId val="16292595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629264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Chile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Órganos especializados</c:v>
                </c:pt>
                <c:pt idx="1">
                  <c:v>Revisores no especializados en Libre Competencia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5.21</c:v>
                </c:pt>
                <c:pt idx="1">
                  <c:v>3.92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B5-4BD6-9EE2-8BF7BB986B6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Colombia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Órganos especializados</c:v>
                </c:pt>
                <c:pt idx="1">
                  <c:v>Revisores no especializados en Libre Competencia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4.05</c:v>
                </c:pt>
                <c:pt idx="1">
                  <c:v>4.79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2B5-4BD6-9EE2-8BF7BB986B6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Ecuador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Órganos especializados</c:v>
                </c:pt>
                <c:pt idx="1">
                  <c:v>Revisores no especializados en Libre Competencia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3.96</c:v>
                </c:pt>
                <c:pt idx="1">
                  <c:v>5.79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2B5-4BD6-9EE2-8BF7BB986B6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Perú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Órganos especializados</c:v>
                </c:pt>
                <c:pt idx="1">
                  <c:v>Revisores no especializados en Libre Competencia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5.66</c:v>
                </c:pt>
                <c:pt idx="1">
                  <c:v>3.35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2B5-4BD6-9EE2-8BF7BB986B6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33322991"/>
        <c:axId val="2033323407"/>
      </c:barChart>
      <c:catAx>
        <c:axId val="20333229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33323407"/>
        <c:crosses val="autoZero"/>
        <c:auto val="1"/>
        <c:lblAlgn val="ctr"/>
        <c:lblOffset val="100"/>
        <c:noMultiLvlLbl val="0"/>
      </c:catAx>
      <c:valAx>
        <c:axId val="203332340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333229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Chile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Órganos especializados</c:v>
                </c:pt>
                <c:pt idx="1">
                  <c:v>Revisores no especializados en Libre Competencia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5.52</c:v>
                </c:pt>
                <c:pt idx="1">
                  <c:v>2.67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03-4B65-B1C3-57D7B2E23A0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Colombia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Órganos especializados</c:v>
                </c:pt>
                <c:pt idx="1">
                  <c:v>Revisores no especializados en Libre Competencia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3.81</c:v>
                </c:pt>
                <c:pt idx="1">
                  <c:v>3.04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03-4B65-B1C3-57D7B2E23A0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Ecuador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Órganos especializados</c:v>
                </c:pt>
                <c:pt idx="1">
                  <c:v>Revisores no especializados en Libre Competencia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3.5</c:v>
                </c:pt>
                <c:pt idx="1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603-4B65-B1C3-57D7B2E23A0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Perú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Órganos especializados</c:v>
                </c:pt>
                <c:pt idx="1">
                  <c:v>Revisores no especializados en Libre Competencia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5.31</c:v>
                </c:pt>
                <c:pt idx="1">
                  <c:v>2.81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603-4B65-B1C3-57D7B2E23A0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33322991"/>
        <c:axId val="2033323407"/>
      </c:barChart>
      <c:catAx>
        <c:axId val="20333229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33323407"/>
        <c:crosses val="autoZero"/>
        <c:auto val="1"/>
        <c:lblAlgn val="ctr"/>
        <c:lblOffset val="100"/>
        <c:noMultiLvlLbl val="0"/>
      </c:catAx>
      <c:valAx>
        <c:axId val="203332340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333229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Chile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Órganos decisores y/o revisores especializados</c:v>
                </c:pt>
                <c:pt idx="1">
                  <c:v>Fiscalizadores - Investigadores</c:v>
                </c:pt>
                <c:pt idx="2">
                  <c:v>Revisores no especializados en Libre Competencia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3.65</c:v>
                </c:pt>
                <c:pt idx="1">
                  <c:v>4.2</c:v>
                </c:pt>
                <c:pt idx="2">
                  <c:v>4.18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75-460E-9646-7FDA30E0969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Colombia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Órganos decisores y/o revisores especializados</c:v>
                </c:pt>
                <c:pt idx="1">
                  <c:v>Fiscalizadores - Investigadores</c:v>
                </c:pt>
                <c:pt idx="2">
                  <c:v>Revisores no especializados en Libre Competencia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3.66</c:v>
                </c:pt>
                <c:pt idx="1">
                  <c:v>3.39</c:v>
                </c:pt>
                <c:pt idx="2">
                  <c:v>2.44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75-460E-9646-7FDA30E0969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Ecuador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Órganos decisores y/o revisores especializados</c:v>
                </c:pt>
                <c:pt idx="1">
                  <c:v>Fiscalizadores - Investigadores</c:v>
                </c:pt>
                <c:pt idx="2">
                  <c:v>Revisores no especializados en Libre Competencia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4.5</c:v>
                </c:pt>
                <c:pt idx="1">
                  <c:v>4.43</c:v>
                </c:pt>
                <c:pt idx="2">
                  <c:v>3.14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775-460E-9646-7FDA30E0969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Perú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Órganos decisores y/o revisores especializados</c:v>
                </c:pt>
                <c:pt idx="1">
                  <c:v>Fiscalizadores - Investigadores</c:v>
                </c:pt>
                <c:pt idx="2">
                  <c:v>Revisores no especializados en Libre Competencia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4.33</c:v>
                </c:pt>
                <c:pt idx="1">
                  <c:v>4.92</c:v>
                </c:pt>
                <c:pt idx="2">
                  <c:v>2.38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775-460E-9646-7FDA30E0969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46017183"/>
        <c:axId val="1846009279"/>
      </c:barChart>
      <c:catAx>
        <c:axId val="1846017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846009279"/>
        <c:crosses val="autoZero"/>
        <c:auto val="1"/>
        <c:lblAlgn val="ctr"/>
        <c:lblOffset val="100"/>
        <c:noMultiLvlLbl val="0"/>
      </c:catAx>
      <c:valAx>
        <c:axId val="184600927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846017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/>
              <a:t>Nivel</a:t>
            </a:r>
            <a:r>
              <a:rPr lang="es-CL" baseline="0"/>
              <a:t> de celeridad de (en) las diferentes áreas (laborales) de las agencias de competencia</a:t>
            </a:r>
            <a:endParaRPr lang="es-CL"/>
          </a:p>
        </c:rich>
      </c:tx>
      <c:layout>
        <c:manualLayout>
          <c:xMode val="edge"/>
          <c:yMode val="edge"/>
          <c:x val="0.10090842811315252"/>
          <c:y val="4.3115063325249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Chile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Investigación de Conductas  Anticompetitivas - Fiscalización del Cumplimiento de sentecias o resoluciones</c:v>
                </c:pt>
                <c:pt idx="1">
                  <c:v>Advocacy - Estudios de mercado</c:v>
                </c:pt>
                <c:pt idx="2">
                  <c:v>Control de operaciones de concentración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3.89</c:v>
                </c:pt>
                <c:pt idx="1">
                  <c:v>4.6100000000000003</c:v>
                </c:pt>
                <c:pt idx="2">
                  <c:v>5.86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E5-4F66-B436-FB1B1AFEE5C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Colombia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Investigación de Conductas  Anticompetitivas - Fiscalización del Cumplimiento de sentecias o resoluciones</c:v>
                </c:pt>
                <c:pt idx="1">
                  <c:v>Advocacy - Estudios de mercado</c:v>
                </c:pt>
                <c:pt idx="2">
                  <c:v>Control de operaciones de concentración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3.46</c:v>
                </c:pt>
                <c:pt idx="1">
                  <c:v>4.45</c:v>
                </c:pt>
                <c:pt idx="2">
                  <c:v>5.58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E5-4F66-B436-FB1B1AFEE5C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Ecuador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Investigación de Conductas  Anticompetitivas - Fiscalización del Cumplimiento de sentecias o resoluciones</c:v>
                </c:pt>
                <c:pt idx="1">
                  <c:v>Advocacy - Estudios de mercado</c:v>
                </c:pt>
                <c:pt idx="2">
                  <c:v>Control de operaciones de concentración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3.93</c:v>
                </c:pt>
                <c:pt idx="1">
                  <c:v>4.21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9E5-4F66-B436-FB1B1AFEE5C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Perú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Investigación de Conductas  Anticompetitivas - Fiscalización del Cumplimiento de sentecias o resoluciones</c:v>
                </c:pt>
                <c:pt idx="1">
                  <c:v>Advocacy - Estudios de mercado</c:v>
                </c:pt>
                <c:pt idx="2">
                  <c:v>Control de operaciones de concentración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4.8099999999999996</c:v>
                </c:pt>
                <c:pt idx="1">
                  <c:v>5</c:v>
                </c:pt>
                <c:pt idx="2">
                  <c:v>6.31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9E5-4F66-B436-FB1B1AFEE5C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85947936"/>
        <c:axId val="1985948352"/>
      </c:barChart>
      <c:catAx>
        <c:axId val="1985947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985948352"/>
        <c:crosses val="autoZero"/>
        <c:auto val="1"/>
        <c:lblAlgn val="ctr"/>
        <c:lblOffset val="100"/>
        <c:noMultiLvlLbl val="0"/>
      </c:catAx>
      <c:valAx>
        <c:axId val="19859483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985947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Chile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Órganos decisores y/o revisores especializados</c:v>
                </c:pt>
                <c:pt idx="1">
                  <c:v>Fiscalizadores / Investigadores</c:v>
                </c:pt>
                <c:pt idx="2">
                  <c:v>Revisores no especializados en Libre Competencia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3.37</c:v>
                </c:pt>
                <c:pt idx="1">
                  <c:v>3.57</c:v>
                </c:pt>
                <c:pt idx="2">
                  <c:v>5.55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7E-4D10-B10D-6E9A321AD37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Colombia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Órganos decisores y/o revisores especializados</c:v>
                </c:pt>
                <c:pt idx="1">
                  <c:v>Fiscalizadores / Investigadores</c:v>
                </c:pt>
                <c:pt idx="2">
                  <c:v>Revisores no especializados en Libre Competencia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4.53</c:v>
                </c:pt>
                <c:pt idx="1">
                  <c:v>4.57</c:v>
                </c:pt>
                <c:pt idx="2">
                  <c:v>3.95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A7E-4D10-B10D-6E9A321AD37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Ecuador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Órganos decisores y/o revisores especializados</c:v>
                </c:pt>
                <c:pt idx="1">
                  <c:v>Fiscalizadores / Investigadores</c:v>
                </c:pt>
                <c:pt idx="2">
                  <c:v>Revisores no especializados en Libre Competencia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3.85</c:v>
                </c:pt>
                <c:pt idx="1">
                  <c:v>3.91</c:v>
                </c:pt>
                <c:pt idx="2">
                  <c:v>5.21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A7E-4D10-B10D-6E9A321AD37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Perú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Órganos decisores y/o revisores especializados</c:v>
                </c:pt>
                <c:pt idx="1">
                  <c:v>Fiscalizadores / Investigadores</c:v>
                </c:pt>
                <c:pt idx="2">
                  <c:v>Revisores no especializados en Libre Competencia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3.88</c:v>
                </c:pt>
                <c:pt idx="1">
                  <c:v>3.77</c:v>
                </c:pt>
                <c:pt idx="2">
                  <c:v>4.46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A7E-4D10-B10D-6E9A321AD37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429338399"/>
        <c:axId val="1429332575"/>
      </c:barChart>
      <c:catAx>
        <c:axId val="14293383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429332575"/>
        <c:crosses val="autoZero"/>
        <c:auto val="1"/>
        <c:lblAlgn val="ctr"/>
        <c:lblOffset val="100"/>
        <c:noMultiLvlLbl val="0"/>
      </c:catAx>
      <c:valAx>
        <c:axId val="142933257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4293383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400" b="0" i="0" u="none" strike="noStrike" baseline="0">
                <a:effectLst/>
              </a:rPr>
              <a:t>Nivel de deferencia decisiones de los diferentes órganos/entes/divisiones/cuerpos</a:t>
            </a:r>
            <a:endParaRPr lang="es-CL" sz="1400" b="0" i="0" baseline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Chile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Órganos decisores especializados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2.73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1F-48FF-8BD0-6964B6C44B3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Colombia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Órganos decisores especializados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4.97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71F-48FF-8BD0-6964B6C44B3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Ecuador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Órganos decisores especializados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4.47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71F-48FF-8BD0-6964B6C44B3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Perú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Órganos decisores especializados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5.69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71F-48FF-8BD0-6964B6C44B3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29264496"/>
        <c:axId val="1629259504"/>
      </c:barChart>
      <c:catAx>
        <c:axId val="16292644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29259504"/>
        <c:crosses val="autoZero"/>
        <c:auto val="1"/>
        <c:lblAlgn val="ctr"/>
        <c:lblOffset val="100"/>
        <c:noMultiLvlLbl val="0"/>
      </c:catAx>
      <c:valAx>
        <c:axId val="16292595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629264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 sz="1400" b="0" i="0" u="none" strike="noStrike" baseline="0">
                <a:effectLst/>
              </a:rPr>
              <a:t>Nivel de deferencia decisiones de los diferentes órganos/entes/divisiones/cuerpos</a:t>
            </a:r>
            <a:endParaRPr lang="es-CL" sz="1400" b="0" i="0" baseline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Chile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Órganos decisores especializados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4.8600000000000003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98-4ED7-82C3-F59EF45C1EC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Colombia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Órganos decisores especializados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4.97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98-4ED7-82C3-F59EF45C1EC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Ecuador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Órganos decisores especializados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5.21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598-4ED7-82C3-F59EF45C1EC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Perú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Órganos decisores especializados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598-4ED7-82C3-F59EF45C1EC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29264496"/>
        <c:axId val="1629259504"/>
      </c:barChart>
      <c:catAx>
        <c:axId val="16292644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29259504"/>
        <c:crosses val="autoZero"/>
        <c:auto val="1"/>
        <c:lblAlgn val="ctr"/>
        <c:lblOffset val="100"/>
        <c:noMultiLvlLbl val="0"/>
      </c:catAx>
      <c:valAx>
        <c:axId val="16292595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629264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s-CL" sz="1400" b="0" i="0" baseline="0">
                <a:solidFill>
                  <a:schemeClr val="bg2">
                    <a:lumMod val="50000"/>
                  </a:schemeClr>
                </a:solidFill>
                <a:effectLst/>
              </a:rPr>
              <a:t>Perú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Genero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62A-4F35-9C90-4E9318C38E5E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62A-4F35-9C90-4E9318C38E5E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62A-4F35-9C90-4E9318C38E5E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62A-4F35-9C90-4E9318C38E5E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62A-4F35-9C90-4E9318C38E5E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62A-4F35-9C90-4E9318C38E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Femenino</c:v>
                </c:pt>
                <c:pt idx="1">
                  <c:v>Masculino</c:v>
                </c:pt>
                <c:pt idx="2">
                  <c:v>Prefiero no contestar</c:v>
                </c:pt>
                <c:pt idx="3">
                  <c:v>Otro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</c:v>
                </c:pt>
                <c:pt idx="1">
                  <c:v>17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62A-4F35-9C90-4E9318C38E5E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s-CL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L"/>
              <a:t>Desempeño de</a:t>
            </a:r>
            <a:r>
              <a:rPr lang="es-CL" baseline="0"/>
              <a:t> (en) distintas áreas (laborales) de la agencia de competencia</a:t>
            </a:r>
            <a:endParaRPr lang="es-CL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FNE (Chile)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Investigación de conductas anticompetitivas / Fiscalización del cumplimiento de sentencias o resoluciones</c:v>
                </c:pt>
                <c:pt idx="1">
                  <c:v>Advocacy / Estudios de mercado</c:v>
                </c:pt>
                <c:pt idx="2">
                  <c:v>Control de operaciones de concentración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4.51</c:v>
                </c:pt>
                <c:pt idx="1">
                  <c:v>4.67</c:v>
                </c:pt>
                <c:pt idx="2">
                  <c:v>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A9-4082-A2E8-DFE639D04BA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SIC (Colombia)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Investigación de conductas anticompetitivas / Fiscalización del cumplimiento de sentencias o resoluciones</c:v>
                </c:pt>
                <c:pt idx="1">
                  <c:v>Advocacy / Estudios de mercado</c:v>
                </c:pt>
                <c:pt idx="2">
                  <c:v>Control de operaciones de concentración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3.67</c:v>
                </c:pt>
                <c:pt idx="1">
                  <c:v>4.03</c:v>
                </c:pt>
                <c:pt idx="2">
                  <c:v>5.55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A9-4082-A2E8-DFE639D04BA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SCPM (Ecuador)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Investigación de conductas anticompetitivas / Fiscalización del cumplimiento de sentencias o resoluciones</c:v>
                </c:pt>
                <c:pt idx="1">
                  <c:v>Advocacy / Estudios de mercado</c:v>
                </c:pt>
                <c:pt idx="2">
                  <c:v>Control de operaciones de concentración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3.85</c:v>
                </c:pt>
                <c:pt idx="1">
                  <c:v>4.3600000000000003</c:v>
                </c:pt>
                <c:pt idx="2">
                  <c:v>5.29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9A9-4082-A2E8-DFE639D04BA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INDECOPI (Perú)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Investigación de conductas anticompetitivas / Fiscalización del cumplimiento de sentencias o resoluciones</c:v>
                </c:pt>
                <c:pt idx="1">
                  <c:v>Advocacy / Estudios de mercado</c:v>
                </c:pt>
                <c:pt idx="2">
                  <c:v>Control de operaciones de concentración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5.5</c:v>
                </c:pt>
                <c:pt idx="1">
                  <c:v>5.62</c:v>
                </c:pt>
                <c:pt idx="2">
                  <c:v>5.96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9A9-4082-A2E8-DFE639D04BA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93817231"/>
        <c:axId val="2093818895"/>
      </c:barChart>
      <c:catAx>
        <c:axId val="20938172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3818895"/>
        <c:crosses val="autoZero"/>
        <c:auto val="1"/>
        <c:lblAlgn val="ctr"/>
        <c:lblOffset val="100"/>
        <c:noMultiLvlLbl val="0"/>
      </c:catAx>
      <c:valAx>
        <c:axId val="209381889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20938172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sz="1600" b="0" i="0" baseline="0">
                <a:effectLst/>
              </a:rPr>
              <a:t>Claridad y predictibilidad aplicación reglas figura delación compensada/clemencia</a:t>
            </a:r>
          </a:p>
        </c:rich>
      </c:tx>
      <c:layout>
        <c:manualLayout>
          <c:xMode val="edge"/>
          <c:yMode val="edge"/>
          <c:x val="0.1554398148148148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Chile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Grado claridad y predictibilidad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4.8600000000000003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4D-4584-9ACC-83ED83FB46C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Colombia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Grado claridad y predictibilidad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3.06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4D-4584-9ACC-83ED83FB46C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Ecuador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Grado claridad y predictibilidad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C4D-4584-9ACC-83ED83FB46C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Perú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Grado claridad y predictibilidad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5.69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C4D-4584-9ACC-83ED83FB46C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38372512"/>
        <c:axId val="1638365856"/>
      </c:barChart>
      <c:catAx>
        <c:axId val="16383725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38365856"/>
        <c:crosses val="autoZero"/>
        <c:auto val="1"/>
        <c:lblAlgn val="ctr"/>
        <c:lblOffset val="100"/>
        <c:noMultiLvlLbl val="0"/>
      </c:catAx>
      <c:valAx>
        <c:axId val="16383658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638372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sz="1600" b="0" i="0" baseline="0">
                <a:effectLst/>
              </a:rPr>
              <a:t>Grado disuasión figura delación compensada/clemencia</a:t>
            </a:r>
          </a:p>
        </c:rich>
      </c:tx>
      <c:layout>
        <c:manualLayout>
          <c:xMode val="edge"/>
          <c:yMode val="edge"/>
          <c:x val="0.2193981481481481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Chile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Grado disuasión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62-4BD2-A9BB-AF77D6214BD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Colombia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Grado disuasión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3.19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962-4BD2-A9BB-AF77D6214BD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Ecuador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Grado disuasión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2.2999999999999998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962-4BD2-A9BB-AF77D6214BD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Perú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Grado disuasión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5.04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962-4BD2-A9BB-AF77D6214BD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38372512"/>
        <c:axId val="1638365856"/>
      </c:barChart>
      <c:catAx>
        <c:axId val="16383725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38365856"/>
        <c:crosses val="autoZero"/>
        <c:auto val="1"/>
        <c:lblAlgn val="ctr"/>
        <c:lblOffset val="100"/>
        <c:noMultiLvlLbl val="0"/>
      </c:catAx>
      <c:valAx>
        <c:axId val="16383658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638372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Efectividad</a:t>
            </a:r>
            <a:r>
              <a:rPr lang="en-US" baseline="0"/>
              <a:t> para detectar existencia de carteles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FNE (Chile)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órganos de cada país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F8-4C13-A383-5A1D47A6F67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Delegatura para la protección de la Competencia (Colombia)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órganos de cada país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3.22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4F8-4C13-A383-5A1D47A6F67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SCPM (Ecuador)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órganos de cada país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4F8-4C13-A383-5A1D47A6F67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Dirección (Perú)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órganos de cada país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5.27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4F8-4C13-A383-5A1D47A6F67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29306512"/>
        <c:axId val="1629301520"/>
      </c:barChart>
      <c:catAx>
        <c:axId val="16293065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29301520"/>
        <c:crosses val="autoZero"/>
        <c:auto val="1"/>
        <c:lblAlgn val="ctr"/>
        <c:lblOffset val="100"/>
        <c:noMultiLvlLbl val="0"/>
      </c:catAx>
      <c:valAx>
        <c:axId val="16293015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629306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Consideración</a:t>
            </a:r>
            <a:r>
              <a:rPr lang="en-US" baseline="0"/>
              <a:t> en relación al ilícito de colusión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Chile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Existen casos aislados</c:v>
                </c:pt>
                <c:pt idx="1">
                  <c:v>Es una práctica de cierta ocurrencia</c:v>
                </c:pt>
                <c:pt idx="2">
                  <c:v>Es una práctica extendida o muy extendida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12</c:v>
                </c:pt>
                <c:pt idx="1">
                  <c:v>29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3C-4533-839D-852F655A404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Colombia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Existen casos aislados</c:v>
                </c:pt>
                <c:pt idx="1">
                  <c:v>Es una práctica de cierta ocurrencia</c:v>
                </c:pt>
                <c:pt idx="2">
                  <c:v>Es una práctica extendida o muy extendida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0</c:v>
                </c:pt>
                <c:pt idx="1">
                  <c:v>18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33C-4533-839D-852F655A404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Ecuador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Existen casos aislados</c:v>
                </c:pt>
                <c:pt idx="1">
                  <c:v>Es una práctica de cierta ocurrencia</c:v>
                </c:pt>
                <c:pt idx="2">
                  <c:v>Es una práctica extendida o muy extendida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</c:v>
                </c:pt>
                <c:pt idx="1">
                  <c:v>4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33C-4533-839D-852F655A404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Perú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Existen casos aislados</c:v>
                </c:pt>
                <c:pt idx="1">
                  <c:v>Es una práctica de cierta ocurrencia</c:v>
                </c:pt>
                <c:pt idx="2">
                  <c:v>Es una práctica extendida o muy extendida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3</c:v>
                </c:pt>
                <c:pt idx="1">
                  <c:v>20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33C-4533-839D-852F655A404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38372512"/>
        <c:axId val="1638365856"/>
      </c:barChart>
      <c:catAx>
        <c:axId val="1638372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638365856"/>
        <c:crosses val="autoZero"/>
        <c:auto val="1"/>
        <c:lblAlgn val="ctr"/>
        <c:lblOffset val="100"/>
        <c:noMultiLvlLbl val="0"/>
      </c:catAx>
      <c:valAx>
        <c:axId val="16383658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638372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sz="1600" b="0" i="0" baseline="0">
                <a:effectLst/>
              </a:rPr>
              <a:t>Grado efectividad herramienta de estudios de mercado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Chile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Grado efectividad herramienta de estudio de mercado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AF-456A-94D4-B172F2B4209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Colombia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Grado efectividad herramienta de estudio de mercado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AF-456A-94D4-B172F2B4209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Ecuador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Grado efectividad herramienta de estudio de mercado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3.57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BAF-456A-94D4-B172F2B4209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Perú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Grado efectividad herramienta de estudio de mercado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BAF-456A-94D4-B172F2B4209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38372512"/>
        <c:axId val="1638365856"/>
      </c:barChart>
      <c:catAx>
        <c:axId val="16383725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38365856"/>
        <c:crosses val="autoZero"/>
        <c:auto val="1"/>
        <c:lblAlgn val="ctr"/>
        <c:lblOffset val="100"/>
        <c:noMultiLvlLbl val="0"/>
      </c:catAx>
      <c:valAx>
        <c:axId val="16383658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638372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Evaluación</a:t>
            </a:r>
            <a:r>
              <a:rPr lang="en-US" baseline="0"/>
              <a:t> selección órganos respecto a los mercados analizados en sus estudios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FNE (Chile)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Órgano por país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A5-48BC-9B12-4493F9C84F6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Delegatura para la protección de la competencia (Colombia)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Órgano por país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3.36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BA5-48BC-9B12-4493F9C84F6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SCPM (Ecuador)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Órgano por país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4.07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BA5-48BC-9B12-4493F9C84F6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Dirección - Comisión (Perú)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Órgano por país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5.35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BA5-48BC-9B12-4493F9C84F6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29307344"/>
        <c:axId val="1629299024"/>
      </c:barChart>
      <c:catAx>
        <c:axId val="16293073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29299024"/>
        <c:crosses val="autoZero"/>
        <c:auto val="1"/>
        <c:lblAlgn val="ctr"/>
        <c:lblOffset val="100"/>
        <c:noMultiLvlLbl val="0"/>
      </c:catAx>
      <c:valAx>
        <c:axId val="16292990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629307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Chile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Órganos decisores y/o revisores especializados</c:v>
                </c:pt>
                <c:pt idx="1">
                  <c:v>Fiscalizadores - Investigadores</c:v>
                </c:pt>
                <c:pt idx="2">
                  <c:v>Revisores no especializados en Libre Competencia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5.53</c:v>
                </c:pt>
                <c:pt idx="1">
                  <c:v>5.57</c:v>
                </c:pt>
                <c:pt idx="2">
                  <c:v>3.27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A4-45F4-9E5C-A2015243E8D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Colombia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Órganos decisores y/o revisores especializados</c:v>
                </c:pt>
                <c:pt idx="1">
                  <c:v>Fiscalizadores - Investigadores</c:v>
                </c:pt>
                <c:pt idx="2">
                  <c:v>Revisores no especializados en Libre Competencia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3.53</c:v>
                </c:pt>
                <c:pt idx="1">
                  <c:v>3.82</c:v>
                </c:pt>
                <c:pt idx="2">
                  <c:v>3.21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A4-45F4-9E5C-A2015243E8D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Ecuador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Órganos decisores y/o revisores especializados</c:v>
                </c:pt>
                <c:pt idx="1">
                  <c:v>Fiscalizadores - Investigadores</c:v>
                </c:pt>
                <c:pt idx="2">
                  <c:v>Revisores no especializados en Libre Competencia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3.29</c:v>
                </c:pt>
                <c:pt idx="1">
                  <c:v>3.79</c:v>
                </c:pt>
                <c:pt idx="2">
                  <c:v>5.07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7A4-45F4-9E5C-A2015243E8D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Perú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Órganos decisores y/o revisores especializados</c:v>
                </c:pt>
                <c:pt idx="1">
                  <c:v>Fiscalizadores - Investigadores</c:v>
                </c:pt>
                <c:pt idx="2">
                  <c:v>Revisores no especializados en Libre Competencia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5.5</c:v>
                </c:pt>
                <c:pt idx="1">
                  <c:v>5.65</c:v>
                </c:pt>
                <c:pt idx="2">
                  <c:v>2.81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7A4-45F4-9E5C-A2015243E8D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46017183"/>
        <c:axId val="1846009279"/>
      </c:barChart>
      <c:catAx>
        <c:axId val="1846017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846009279"/>
        <c:crosses val="autoZero"/>
        <c:auto val="1"/>
        <c:lblAlgn val="ctr"/>
        <c:lblOffset val="100"/>
        <c:noMultiLvlLbl val="0"/>
      </c:catAx>
      <c:valAx>
        <c:axId val="184600927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8460171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Efectividad</a:t>
            </a:r>
            <a:r>
              <a:rPr lang="en-US" baseline="0"/>
              <a:t> órganos/entes/divisiones/cuerpos para detectar existencia de abusos unilaterales/posición de dominio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FNE (Chile)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órgano por país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3.74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6B-43E3-A619-E25B8AF1EC5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Delegatura para la protección de la competencia (Colombia)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órgano por país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C6B-43E3-A619-E25B8AF1EC5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SCPM (Ecuador)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órgano por país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3.23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C6B-43E3-A619-E25B8AF1EC5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Dirección (Perú)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órgano por país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4.0999999999999996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C6B-43E3-A619-E25B8AF1EC5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78264208"/>
        <c:axId val="978265040"/>
      </c:barChart>
      <c:catAx>
        <c:axId val="9782642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78265040"/>
        <c:crosses val="autoZero"/>
        <c:auto val="1"/>
        <c:lblAlgn val="ctr"/>
        <c:lblOffset val="100"/>
        <c:noMultiLvlLbl val="0"/>
      </c:catAx>
      <c:valAx>
        <c:axId val="9782650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978264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s-CL" sz="1400" b="0" i="0" baseline="0">
                <a:solidFill>
                  <a:schemeClr val="bg2">
                    <a:lumMod val="50000"/>
                  </a:schemeClr>
                </a:solidFill>
                <a:effectLst/>
              </a:rPr>
              <a:t>Colombia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Genero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795-4E06-A3F9-0165E28DE286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795-4E06-A3F9-0165E28DE286}"/>
              </c:ext>
            </c:extLst>
          </c:dPt>
          <c:dPt>
            <c:idx val="2"/>
            <c:bubble3D val="0"/>
            <c:spPr>
              <a:solidFill>
                <a:srgbClr val="855B7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795-4E06-A3F9-0165E28DE286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795-4E06-A3F9-0165E28DE28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795-4E06-A3F9-0165E28DE28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795-4E06-A3F9-0165E28DE286}"/>
                </c:ext>
              </c:extLst>
            </c:dLbl>
            <c:dLbl>
              <c:idx val="2"/>
              <c:layout>
                <c:manualLayout>
                  <c:x val="-0.22181690565515469"/>
                  <c:y val="3.646877236936291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795-4E06-A3F9-0165E28DE2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Femenino</c:v>
                </c:pt>
                <c:pt idx="1">
                  <c:v>Masculino</c:v>
                </c:pt>
                <c:pt idx="2">
                  <c:v>Prefiero no contestar</c:v>
                </c:pt>
                <c:pt idx="3">
                  <c:v>Otro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</c:v>
                </c:pt>
                <c:pt idx="1">
                  <c:v>26</c:v>
                </c:pt>
                <c:pt idx="2">
                  <c:v>1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795-4E06-A3F9-0165E28DE286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s-C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s-CL" sz="1400" b="0" i="0" baseline="0">
                <a:solidFill>
                  <a:schemeClr val="bg2">
                    <a:lumMod val="50000"/>
                  </a:schemeClr>
                </a:solidFill>
                <a:effectLst/>
              </a:rPr>
              <a:t>Chile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#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FE3-487C-9FF0-CE7AA68AF09B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FE3-487C-9FF0-CE7AA68AF09B}"/>
              </c:ext>
            </c:extLst>
          </c:dPt>
          <c:dPt>
            <c:idx val="2"/>
            <c:bubble3D val="0"/>
            <c:spPr>
              <a:solidFill>
                <a:srgbClr val="855B7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FE3-487C-9FF0-CE7AA68AF09B}"/>
              </c:ext>
            </c:extLst>
          </c:dPt>
          <c:dPt>
            <c:idx val="3"/>
            <c:bubble3D val="0"/>
            <c:spPr>
              <a:solidFill>
                <a:srgbClr val="04644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FE3-487C-9FF0-CE7AA68AF09B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FE3-487C-9FF0-CE7AA68AF09B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FE3-487C-9FF0-CE7AA68AF09B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FE3-487C-9FF0-CE7AA68AF0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25-35</c:v>
                </c:pt>
                <c:pt idx="1">
                  <c:v>36-45</c:v>
                </c:pt>
                <c:pt idx="2">
                  <c:v>46-55</c:v>
                </c:pt>
                <c:pt idx="3">
                  <c:v>56-66 (o mayor)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</c:v>
                </c:pt>
                <c:pt idx="1">
                  <c:v>24</c:v>
                </c:pt>
                <c:pt idx="2">
                  <c:v>14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FE3-487C-9FF0-CE7AA68AF09B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s-C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s-CL" sz="1400" b="0" i="0" baseline="0">
                <a:solidFill>
                  <a:schemeClr val="bg2">
                    <a:lumMod val="50000"/>
                  </a:schemeClr>
                </a:solidFill>
                <a:effectLst/>
              </a:rPr>
              <a:t>Ecuador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#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4B9-44CE-94DE-B38C86B05F7B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4B9-44CE-94DE-B38C86B05F7B}"/>
              </c:ext>
            </c:extLst>
          </c:dPt>
          <c:dPt>
            <c:idx val="2"/>
            <c:bubble3D val="0"/>
            <c:spPr>
              <a:solidFill>
                <a:srgbClr val="855B7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4B9-44CE-94DE-B38C86B05F7B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4B9-44CE-94DE-B38C86B05F7B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4B9-44CE-94DE-B38C86B05F7B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4B9-44CE-94DE-B38C86B05F7B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4B9-44CE-94DE-B38C86B05F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25-35</c:v>
                </c:pt>
                <c:pt idx="1">
                  <c:v>36-45</c:v>
                </c:pt>
                <c:pt idx="2">
                  <c:v>46-55</c:v>
                </c:pt>
                <c:pt idx="3">
                  <c:v>56-66 (o mayor)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</c:v>
                </c:pt>
                <c:pt idx="1">
                  <c:v>6</c:v>
                </c:pt>
                <c:pt idx="2">
                  <c:v>5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4B9-44CE-94DE-B38C86B05F7B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s-C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s-CL" sz="1400" b="0" i="0" baseline="0">
                <a:solidFill>
                  <a:schemeClr val="bg2">
                    <a:lumMod val="50000"/>
                  </a:schemeClr>
                </a:solidFill>
                <a:effectLst/>
              </a:rPr>
              <a:t>Perú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#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575-4642-A161-C7FD5BED9431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575-4642-A161-C7FD5BED9431}"/>
              </c:ext>
            </c:extLst>
          </c:dPt>
          <c:dPt>
            <c:idx val="2"/>
            <c:bubble3D val="0"/>
            <c:spPr>
              <a:solidFill>
                <a:srgbClr val="855B7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575-4642-A161-C7FD5BED9431}"/>
              </c:ext>
            </c:extLst>
          </c:dPt>
          <c:dPt>
            <c:idx val="3"/>
            <c:bubble3D val="0"/>
            <c:spPr>
              <a:solidFill>
                <a:srgbClr val="04644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575-4642-A161-C7FD5BED9431}"/>
              </c:ext>
            </c:extLst>
          </c:dPt>
          <c:dLbls>
            <c:dLbl>
              <c:idx val="0"/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575-4642-A161-C7FD5BED9431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575-4642-A161-C7FD5BED9431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575-4642-A161-C7FD5BED9431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575-4642-A161-C7FD5BED94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25-35</c:v>
                </c:pt>
                <c:pt idx="1">
                  <c:v>36-45</c:v>
                </c:pt>
                <c:pt idx="2">
                  <c:v>46-55</c:v>
                </c:pt>
                <c:pt idx="3">
                  <c:v>56-66 (o mayor)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</c:v>
                </c:pt>
                <c:pt idx="1">
                  <c:v>14</c:v>
                </c:pt>
                <c:pt idx="2">
                  <c:v>6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575-4642-A161-C7FD5BED9431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s-C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s-CL" sz="1400" b="0" i="0" baseline="0">
                <a:solidFill>
                  <a:schemeClr val="bg2">
                    <a:lumMod val="50000"/>
                  </a:schemeClr>
                </a:solidFill>
                <a:effectLst/>
              </a:rPr>
              <a:t>Colombia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#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C71-494E-8DDC-986A6CE4DFDE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C71-494E-8DDC-986A6CE4DFDE}"/>
              </c:ext>
            </c:extLst>
          </c:dPt>
          <c:dPt>
            <c:idx val="2"/>
            <c:bubble3D val="0"/>
            <c:spPr>
              <a:solidFill>
                <a:srgbClr val="855B7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C71-494E-8DDC-986A6CE4DFDE}"/>
              </c:ext>
            </c:extLst>
          </c:dPt>
          <c:dPt>
            <c:idx val="3"/>
            <c:bubble3D val="0"/>
            <c:spPr>
              <a:solidFill>
                <a:srgbClr val="04644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C71-494E-8DDC-986A6CE4DFDE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C71-494E-8DDC-986A6CE4DFDE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C71-494E-8DDC-986A6CE4DFDE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C71-494E-8DDC-986A6CE4DFDE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C71-494E-8DDC-986A6CE4DF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25-35</c:v>
                </c:pt>
                <c:pt idx="1">
                  <c:v>36-45</c:v>
                </c:pt>
                <c:pt idx="2">
                  <c:v>46-55</c:v>
                </c:pt>
                <c:pt idx="3">
                  <c:v>56-66 (o mayor)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</c:v>
                </c:pt>
                <c:pt idx="1">
                  <c:v>12</c:v>
                </c:pt>
                <c:pt idx="2">
                  <c:v>10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C71-494E-8DDC-986A6CE4DFDE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s-CL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s-CL" sz="1400" b="0" i="0" baseline="0">
                <a:solidFill>
                  <a:schemeClr val="bg2">
                    <a:lumMod val="50000"/>
                  </a:schemeClr>
                </a:solidFill>
                <a:effectLst/>
              </a:rPr>
              <a:t>Chile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#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4A0-4062-A082-ACEDD029B495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4A0-4062-A082-ACEDD029B495}"/>
              </c:ext>
            </c:extLst>
          </c:dPt>
          <c:dPt>
            <c:idx val="2"/>
            <c:bubble3D val="0"/>
            <c:spPr>
              <a:solidFill>
                <a:srgbClr val="855B7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4A0-4062-A082-ACEDD029B495}"/>
              </c:ext>
            </c:extLst>
          </c:dPt>
          <c:dPt>
            <c:idx val="3"/>
            <c:bubble3D val="0"/>
            <c:spPr>
              <a:solidFill>
                <a:srgbClr val="04644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4A0-4062-A082-ACEDD029B495}"/>
              </c:ext>
            </c:extLst>
          </c:dPt>
          <c:dLbls>
            <c:dLbl>
              <c:idx val="0"/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4A0-4062-A082-ACEDD029B495}"/>
                </c:ext>
              </c:extLst>
            </c:dLbl>
            <c:dLbl>
              <c:idx val="1"/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4A0-4062-A082-ACEDD029B495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4A0-4062-A082-ACEDD029B495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4A0-4062-A082-ACEDD029B4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0-2 años</c:v>
                </c:pt>
                <c:pt idx="1">
                  <c:v>3-5 años</c:v>
                </c:pt>
                <c:pt idx="2">
                  <c:v>6-10 años</c:v>
                </c:pt>
                <c:pt idx="3">
                  <c:v>Más de 10 años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9</c:v>
                </c:pt>
                <c:pt idx="3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4A0-4062-A082-ACEDD029B49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s-C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ACC1A9-EC20-4A55-97CC-D4FAEDDD28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613400" cy="368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F0C253-C14E-4502-875D-D2AABA4184C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7337425" y="0"/>
            <a:ext cx="5613400" cy="368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B940FB-4CC9-4C53-9932-30AD2C64EA85}" type="datetimeFigureOut">
              <a:rPr lang="es-CL" smtClean="0"/>
              <a:t>09-05-2023</a:t>
            </a:fld>
            <a:endParaRPr lang="es-C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3A014B-170A-466C-A147-8ED65B21F6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978650"/>
            <a:ext cx="5613400" cy="368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1C3ED3-9C0F-4568-BF79-2971E597DD2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7337425" y="6978650"/>
            <a:ext cx="5613400" cy="368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6D1192-2E21-4915-9B5D-DAE7D3C573BD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380024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613400" cy="368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337425" y="0"/>
            <a:ext cx="5613400" cy="368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1A3E85-A814-40DD-87EA-CC5FA886A32B}" type="datetimeFigureOut">
              <a:rPr lang="es-CL" smtClean="0"/>
              <a:t>09-05-2023</a:t>
            </a:fld>
            <a:endParaRPr lang="es-C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92600" y="919163"/>
            <a:ext cx="4368800" cy="24780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95400" y="3535363"/>
            <a:ext cx="10363200" cy="28940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978650"/>
            <a:ext cx="5613400" cy="368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7337425" y="6978650"/>
            <a:ext cx="5613400" cy="368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12B7F-1AB1-4055-B9AB-B28591A2B843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83782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F12B7F-1AB1-4055-B9AB-B28591A2B843}" type="slidenum">
              <a:rPr lang="es-CL" smtClean="0"/>
              <a:t>3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3246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72026" y="2277554"/>
            <a:ext cx="11016298" cy="15428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44052" y="4114292"/>
            <a:ext cx="9072245" cy="18367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4C4C4C"/>
                </a:solidFill>
                <a:latin typeface="Arial"/>
                <a:cs typeface="Arial"/>
              </a:defRPr>
            </a:lvl1pPr>
          </a:lstStyle>
          <a:p>
            <a:pPr marL="889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spc="10" dirty="0"/>
              <a:t>‹Nº›</a:t>
            </a:fld>
            <a:endParaRPr spc="1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4C4C4C"/>
                </a:solidFill>
                <a:latin typeface="Arial"/>
                <a:cs typeface="Arial"/>
              </a:defRPr>
            </a:lvl1pPr>
          </a:lstStyle>
          <a:p>
            <a:pPr marL="889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spc="10" dirty="0"/>
              <a:t>‹Nº›</a:t>
            </a:fld>
            <a:endParaRPr spc="1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48017" y="1689798"/>
            <a:ext cx="5637752" cy="4848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674580" y="1689798"/>
            <a:ext cx="5637752" cy="4848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5/9/2023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4C4C4C"/>
                </a:solidFill>
                <a:latin typeface="Arial"/>
                <a:cs typeface="Arial"/>
              </a:defRPr>
            </a:lvl1pPr>
          </a:lstStyle>
          <a:p>
            <a:pPr marL="889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spc="10" dirty="0"/>
              <a:t>‹Nº›</a:t>
            </a:fld>
            <a:endParaRPr spc="1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959994" cy="7344003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3810000" cy="7344409"/>
          </a:xfrm>
          <a:custGeom>
            <a:avLst/>
            <a:gdLst/>
            <a:ahLst/>
            <a:cxnLst/>
            <a:rect l="l" t="t" r="r" b="b"/>
            <a:pathLst>
              <a:path w="5556250" h="7344409">
                <a:moveTo>
                  <a:pt x="5555653" y="0"/>
                </a:moveTo>
                <a:lnTo>
                  <a:pt x="0" y="0"/>
                </a:lnTo>
                <a:lnTo>
                  <a:pt x="0" y="7344003"/>
                </a:lnTo>
                <a:lnTo>
                  <a:pt x="5555653" y="7344003"/>
                </a:lnTo>
                <a:lnTo>
                  <a:pt x="5555653" y="0"/>
                </a:lnTo>
                <a:close/>
              </a:path>
            </a:pathLst>
          </a:custGeom>
          <a:solidFill>
            <a:srgbClr val="FFFFFF">
              <a:alpha val="38998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5/9/2023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4C4C4C"/>
                </a:solidFill>
                <a:latin typeface="Arial"/>
                <a:cs typeface="Arial"/>
              </a:defRPr>
            </a:lvl1pPr>
          </a:lstStyle>
          <a:p>
            <a:pPr marL="889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spc="10" dirty="0"/>
              <a:t>‹Nº›</a:t>
            </a:fld>
            <a:endParaRPr spc="1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533400" y="6594632"/>
            <a:ext cx="2980880" cy="367347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5/9/2023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4C4C4C"/>
                </a:solidFill>
                <a:latin typeface="Arial"/>
                <a:cs typeface="Arial"/>
              </a:defRPr>
            </a:lvl1pPr>
          </a:lstStyle>
          <a:p>
            <a:pPr marL="889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spc="10" dirty="0"/>
              <a:t>‹Nº›</a:t>
            </a:fld>
            <a:endParaRPr spc="1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227744" y="960156"/>
            <a:ext cx="3040379" cy="650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48017" y="1689798"/>
            <a:ext cx="11664315" cy="4848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406519" y="6832663"/>
            <a:ext cx="4147312" cy="3673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48017" y="6832663"/>
            <a:ext cx="2980880" cy="3673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5/9/2023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604238" y="6961979"/>
            <a:ext cx="191134" cy="1466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" b="0" i="0">
                <a:solidFill>
                  <a:srgbClr val="4C4C4C"/>
                </a:solidFill>
                <a:latin typeface="Arial"/>
                <a:cs typeface="Arial"/>
              </a:defRPr>
            </a:lvl1pPr>
          </a:lstStyle>
          <a:p>
            <a:pPr marL="889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spc="10" dirty="0"/>
              <a:t>‹Nº›</a:t>
            </a:fld>
            <a:endParaRPr spc="1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7BE8EB-46A0-433B-BC53-E462C0B3CDCF}"/>
              </a:ext>
            </a:extLst>
          </p:cNvPr>
          <p:cNvSpPr/>
          <p:nvPr userDrawn="1"/>
        </p:nvSpPr>
        <p:spPr>
          <a:xfrm>
            <a:off x="75754" y="7116118"/>
            <a:ext cx="350564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© 2023. For information, contact Deloitte Touche Tohmatsu Limited.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20.xml"/><Relationship Id="rId5" Type="http://schemas.openxmlformats.org/officeDocument/2006/relationships/chart" Target="../charts/chart19.xml"/><Relationship Id="rId4" Type="http://schemas.openxmlformats.org/officeDocument/2006/relationships/chart" Target="../charts/chart1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22.xml"/><Relationship Id="rId4" Type="http://schemas.openxmlformats.org/officeDocument/2006/relationships/chart" Target="../charts/char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24.xml"/><Relationship Id="rId4" Type="http://schemas.openxmlformats.org/officeDocument/2006/relationships/chart" Target="../charts/chart2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26.xml"/><Relationship Id="rId4" Type="http://schemas.openxmlformats.org/officeDocument/2006/relationships/chart" Target="../charts/chart25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2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29.xml"/><Relationship Id="rId4" Type="http://schemas.openxmlformats.org/officeDocument/2006/relationships/chart" Target="../charts/chart28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30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32.xml"/><Relationship Id="rId4" Type="http://schemas.openxmlformats.org/officeDocument/2006/relationships/chart" Target="../charts/chart3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34.xml"/><Relationship Id="rId4" Type="http://schemas.openxmlformats.org/officeDocument/2006/relationships/chart" Target="../charts/chart3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36.xml"/><Relationship Id="rId4" Type="http://schemas.openxmlformats.org/officeDocument/2006/relationships/chart" Target="../charts/chart35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3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3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13" Type="http://schemas.openxmlformats.org/officeDocument/2006/relationships/chart" Target="../charts/chart10.xml"/><Relationship Id="rId3" Type="http://schemas.microsoft.com/office/2007/relationships/hdphoto" Target="../media/hdphoto2.wdp"/><Relationship Id="rId7" Type="http://schemas.openxmlformats.org/officeDocument/2006/relationships/chart" Target="../charts/chart4.xml"/><Relationship Id="rId12" Type="http://schemas.openxmlformats.org/officeDocument/2006/relationships/chart" Target="../charts/chart9.xml"/><Relationship Id="rId17" Type="http://schemas.openxmlformats.org/officeDocument/2006/relationships/chart" Target="../charts/chart14.xml"/><Relationship Id="rId2" Type="http://schemas.openxmlformats.org/officeDocument/2006/relationships/image" Target="../media/image4.png"/><Relationship Id="rId16" Type="http://schemas.openxmlformats.org/officeDocument/2006/relationships/chart" Target="../charts/chart13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3.xml"/><Relationship Id="rId11" Type="http://schemas.openxmlformats.org/officeDocument/2006/relationships/chart" Target="../charts/chart8.xml"/><Relationship Id="rId5" Type="http://schemas.openxmlformats.org/officeDocument/2006/relationships/chart" Target="../charts/chart2.xml"/><Relationship Id="rId15" Type="http://schemas.openxmlformats.org/officeDocument/2006/relationships/chart" Target="../charts/chart12.xml"/><Relationship Id="rId10" Type="http://schemas.openxmlformats.org/officeDocument/2006/relationships/chart" Target="../charts/chart7.xml"/><Relationship Id="rId4" Type="http://schemas.openxmlformats.org/officeDocument/2006/relationships/chart" Target="../charts/chart1.xml"/><Relationship Id="rId9" Type="http://schemas.openxmlformats.org/officeDocument/2006/relationships/chart" Target="../charts/chart6.xml"/><Relationship Id="rId14" Type="http://schemas.openxmlformats.org/officeDocument/2006/relationships/chart" Target="../charts/char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BCD6EFC5-D22A-4055-8F6D-0560170AB8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06" b="98931" l="5473" r="96418">
                        <a14:foregroundMark x1="44975" y1="4342" x2="44975" y2="4342"/>
                        <a14:foregroundMark x1="27463" y1="2872" x2="27463" y2="2872"/>
                        <a14:foregroundMark x1="17512" y1="3874" x2="17512" y2="3874"/>
                        <a14:foregroundMark x1="15124" y1="7548" x2="15124" y2="7548"/>
                        <a14:foregroundMark x1="19403" y1="12959" x2="19403" y2="12959"/>
                        <a14:foregroundMark x1="11542" y1="22445" x2="11542" y2="22445"/>
                        <a14:foregroundMark x1="6269" y1="17769" x2="6269" y2="17769"/>
                        <a14:foregroundMark x1="5572" y1="23380" x2="5572" y2="23380"/>
                        <a14:foregroundMark x1="14328" y1="32999" x2="14328" y2="32999"/>
                        <a14:foregroundMark x1="28259" y1="32866" x2="28259" y2="32866"/>
                        <a14:foregroundMark x1="43781" y1="31396" x2="43781" y2="31396"/>
                        <a14:foregroundMark x1="33433" y1="23914" x2="33433" y2="23914"/>
                        <a14:foregroundMark x1="40597" y1="17769" x2="40597" y2="17769"/>
                        <a14:foregroundMark x1="49751" y1="18303" x2="49751" y2="18303"/>
                        <a14:foregroundMark x1="43483" y1="24850" x2="43483" y2="24850"/>
                        <a14:foregroundMark x1="58507" y1="26787" x2="58507" y2="26787"/>
                        <a14:foregroundMark x1="59005" y1="19372" x2="59005" y2="19372"/>
                        <a14:foregroundMark x1="77910" y1="22779" x2="77910" y2="22779"/>
                        <a14:foregroundMark x1="54030" y1="36874" x2="54030" y2="36874"/>
                        <a14:foregroundMark x1="84080" y1="47963" x2="84080" y2="47963"/>
                        <a14:foregroundMark x1="68060" y1="44422" x2="68358" y2="43754"/>
                        <a14:foregroundMark x1="70448" y1="39613" x2="70448" y2="39613"/>
                        <a14:foregroundMark x1="76716" y1="35605" x2="76716" y2="35605"/>
                        <a14:foregroundMark x1="83383" y1="39145" x2="83383" y2="39145"/>
                        <a14:foregroundMark x1="93831" y1="26119" x2="93831" y2="26119"/>
                        <a14:foregroundMark x1="96517" y1="31263" x2="96517" y2="31263"/>
                        <a14:foregroundMark x1="90249" y1="22311" x2="90249" y2="22311"/>
                        <a14:foregroundMark x1="74030" y1="26453" x2="74030" y2="26453"/>
                        <a14:foregroundMark x1="69751" y1="20975" x2="69751" y2="20975"/>
                        <a14:foregroundMark x1="53035" y1="55311" x2="53035" y2="55311"/>
                        <a14:foregroundMark x1="58507" y1="50835" x2="58507" y2="50835"/>
                        <a14:foregroundMark x1="52139" y1="59452" x2="52139" y2="59452"/>
                        <a14:foregroundMark x1="55721" y1="59452" x2="55721" y2="59452"/>
                        <a14:foregroundMark x1="35423" y1="52438" x2="35423" y2="52438"/>
                        <a14:foregroundMark x1="31045" y1="48564" x2="31045" y2="48564"/>
                        <a14:foregroundMark x1="60199" y1="35605" x2="60199" y2="35605"/>
                        <a14:foregroundMark x1="24378" y1="68003" x2="24378" y2="68003"/>
                        <a14:foregroundMark x1="42985" y1="71343" x2="42985" y2="71343"/>
                        <a14:foregroundMark x1="25871" y1="60254" x2="25871" y2="60254"/>
                        <a14:foregroundMark x1="32239" y1="62191" x2="32239" y2="62191"/>
                        <a14:foregroundMark x1="34925" y1="66533" x2="34925" y2="66533"/>
                        <a14:foregroundMark x1="36617" y1="70073" x2="36617" y2="70073"/>
                        <a14:foregroundMark x1="46567" y1="67468" x2="46567" y2="67468"/>
                        <a14:foregroundMark x1="51642" y1="72011" x2="51642" y2="72011"/>
                        <a14:foregroundMark x1="33731" y1="72946" x2="33731" y2="72946"/>
                        <a14:foregroundMark x1="30149" y1="79693" x2="30149" y2="79693"/>
                        <a14:foregroundMark x1="35821" y1="78223" x2="35821" y2="78223"/>
                        <a14:foregroundMark x1="38706" y1="82098" x2="38706" y2="82098"/>
                        <a14:foregroundMark x1="21791" y1="85104" x2="21791" y2="85104"/>
                        <a14:foregroundMark x1="18706" y1="86440" x2="18706" y2="86440"/>
                        <a14:foregroundMark x1="21791" y1="90114" x2="21791" y2="90114"/>
                        <a14:foregroundMark x1="26269" y1="91383" x2="26269" y2="91383"/>
                        <a14:foregroundMark x1="18408" y1="95391" x2="18408" y2="95391"/>
                        <a14:foregroundMark x1="25075" y1="98931" x2="25075" y2="98931"/>
                        <a14:foregroundMark x1="24876" y1="18303" x2="27761" y2="17969"/>
                        <a14:foregroundMark x1="17214" y1="19572" x2="17711" y2="19572"/>
                        <a14:foregroundMark x1="27761" y1="22779" x2="27761" y2="22779"/>
                        <a14:foregroundMark x1="27065" y1="27388" x2="27065" y2="27388"/>
                        <a14:foregroundMark x1="33930" y1="29192" x2="33930" y2="29192"/>
                        <a14:foregroundMark x1="37811" y1="34603" x2="37811" y2="34603"/>
                        <a14:foregroundMark x1="21791" y1="29993" x2="21791" y2="29993"/>
                        <a14:foregroundMark x1="10746" y1="14896" x2="10746" y2="14896"/>
                        <a14:foregroundMark x1="22985" y1="9753" x2="23483" y2="9753"/>
                        <a14:foregroundMark x1="29851" y1="7214" x2="29851" y2="7214"/>
                        <a14:foregroundMark x1="35622" y1="13961" x2="35821" y2="13961"/>
                        <a14:foregroundMark x1="36617" y1="9753" x2="36617" y2="9753"/>
                        <a14:foregroundMark x1="44677" y1="12358" x2="44677" y2="12358"/>
                        <a14:foregroundMark x1="63284" y1="12158" x2="63582" y2="12158"/>
                        <a14:foregroundMark x1="72836" y1="16967" x2="72836" y2="16967"/>
                        <a14:foregroundMark x1="84279" y1="19906" x2="84279" y2="19906"/>
                        <a14:foregroundMark x1="74328" y1="19372" x2="74328" y2="19372"/>
                        <a14:foregroundMark x1="54030" y1="22445" x2="54030" y2="22445"/>
                        <a14:foregroundMark x1="52139" y1="29192" x2="52139" y2="29192"/>
                        <a14:foregroundMark x1="39900" y1="24182" x2="39900" y2="24182"/>
                        <a14:foregroundMark x1="49751" y1="25518" x2="49751" y2="25518"/>
                        <a14:foregroundMark x1="50945" y1="25184" x2="50945" y2="25184"/>
                        <a14:foregroundMark x1="28955" y1="11890" x2="28955" y2="11890"/>
                        <a14:foregroundMark x1="32040" y1="98464" x2="32040" y2="98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886" y="-5165"/>
            <a:ext cx="5217558" cy="7352115"/>
          </a:xfrm>
          <a:prstGeom prst="rect">
            <a:avLst/>
          </a:prstGeom>
          <a:solidFill>
            <a:srgbClr val="E5E2D1"/>
          </a:solidFill>
          <a:ln>
            <a:noFill/>
          </a:ln>
          <a:effectLst>
            <a:glow>
              <a:schemeClr val="accent1">
                <a:alpha val="97000"/>
              </a:schemeClr>
            </a:glow>
          </a:effectLst>
        </p:spPr>
      </p:pic>
      <p:sp>
        <p:nvSpPr>
          <p:cNvPr id="17" name="object 2">
            <a:extLst>
              <a:ext uri="{FF2B5EF4-FFF2-40B4-BE49-F238E27FC236}">
                <a16:creationId xmlns:a16="http://schemas.microsoft.com/office/drawing/2014/main" id="{93D1AB4A-62EE-400F-85DA-C209A27BE11E}"/>
              </a:ext>
            </a:extLst>
          </p:cNvPr>
          <p:cNvSpPr txBox="1">
            <a:spLocks/>
          </p:cNvSpPr>
          <p:nvPr/>
        </p:nvSpPr>
        <p:spPr>
          <a:xfrm>
            <a:off x="651006" y="911180"/>
            <a:ext cx="6816593" cy="577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1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 rtl="0">
              <a:lnSpc>
                <a:spcPts val="2050"/>
              </a:lnSpc>
            </a:pPr>
            <a:br>
              <a:rPr lang="es-CL" sz="3200" spc="15" dirty="0">
                <a:solidFill>
                  <a:schemeClr val="accent2"/>
                </a:solidFill>
                <a:ea typeface="+mn-ea"/>
              </a:rPr>
            </a:br>
            <a:endParaRPr lang="es-CL" sz="3200" spc="15" dirty="0">
              <a:solidFill>
                <a:schemeClr val="accent2"/>
              </a:solidFill>
              <a:ea typeface="+mn-ea"/>
            </a:endParaRPr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61612838-BBDC-4178-9FEA-CBDF8ABBD4B7}"/>
              </a:ext>
            </a:extLst>
          </p:cNvPr>
          <p:cNvSpPr txBox="1"/>
          <p:nvPr/>
        </p:nvSpPr>
        <p:spPr>
          <a:xfrm>
            <a:off x="8565410" y="2831526"/>
            <a:ext cx="166306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CL" sz="1400" b="1" spc="-20" dirty="0">
                <a:latin typeface="Arial"/>
                <a:cs typeface="Arial"/>
              </a:rPr>
              <a:t>Marzo (2023)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19" name="object 4">
            <a:extLst>
              <a:ext uri="{FF2B5EF4-FFF2-40B4-BE49-F238E27FC236}">
                <a16:creationId xmlns:a16="http://schemas.microsoft.com/office/drawing/2014/main" id="{31034827-4CEC-4F59-AF5E-6974FB55A6E5}"/>
              </a:ext>
            </a:extLst>
          </p:cNvPr>
          <p:cNvGrpSpPr/>
          <p:nvPr/>
        </p:nvGrpSpPr>
        <p:grpSpPr>
          <a:xfrm>
            <a:off x="6709934" y="3863348"/>
            <a:ext cx="2502535" cy="467995"/>
            <a:chOff x="714602" y="720001"/>
            <a:chExt cx="2502535" cy="467995"/>
          </a:xfrm>
        </p:grpSpPr>
        <p:pic>
          <p:nvPicPr>
            <p:cNvPr id="20" name="object 5">
              <a:extLst>
                <a:ext uri="{FF2B5EF4-FFF2-40B4-BE49-F238E27FC236}">
                  <a16:creationId xmlns:a16="http://schemas.microsoft.com/office/drawing/2014/main" id="{6B4642D4-00DB-45BC-B4FA-C1C0BB7EE08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83958" y="1055154"/>
              <a:ext cx="132638" cy="132651"/>
            </a:xfrm>
            <a:prstGeom prst="rect">
              <a:avLst/>
            </a:prstGeom>
          </p:spPr>
        </p:pic>
        <p:sp>
          <p:nvSpPr>
            <p:cNvPr id="21" name="object 6">
              <a:extLst>
                <a:ext uri="{FF2B5EF4-FFF2-40B4-BE49-F238E27FC236}">
                  <a16:creationId xmlns:a16="http://schemas.microsoft.com/office/drawing/2014/main" id="{8600A164-1BB1-4B48-A0E2-1FEEF04B3523}"/>
                </a:ext>
              </a:extLst>
            </p:cNvPr>
            <p:cNvSpPr/>
            <p:nvPr/>
          </p:nvSpPr>
          <p:spPr>
            <a:xfrm>
              <a:off x="714590" y="720013"/>
              <a:ext cx="2341245" cy="466725"/>
            </a:xfrm>
            <a:custGeom>
              <a:avLst/>
              <a:gdLst/>
              <a:ahLst/>
              <a:cxnLst/>
              <a:rect l="l" t="t" r="r" b="b"/>
              <a:pathLst>
                <a:path w="2341245" h="466725">
                  <a:moveTo>
                    <a:pt x="380098" y="221488"/>
                  </a:moveTo>
                  <a:lnTo>
                    <a:pt x="376440" y="171310"/>
                  </a:lnTo>
                  <a:lnTo>
                    <a:pt x="365442" y="127406"/>
                  </a:lnTo>
                  <a:lnTo>
                    <a:pt x="353072" y="102006"/>
                  </a:lnTo>
                  <a:lnTo>
                    <a:pt x="347116" y="89763"/>
                  </a:lnTo>
                  <a:lnTo>
                    <a:pt x="321437" y="58369"/>
                  </a:lnTo>
                  <a:lnTo>
                    <a:pt x="289052" y="33693"/>
                  </a:lnTo>
                  <a:lnTo>
                    <a:pt x="254520" y="17881"/>
                  </a:lnTo>
                  <a:lnTo>
                    <a:pt x="254520" y="225844"/>
                  </a:lnTo>
                  <a:lnTo>
                    <a:pt x="252920" y="257429"/>
                  </a:lnTo>
                  <a:lnTo>
                    <a:pt x="240068" y="307530"/>
                  </a:lnTo>
                  <a:lnTo>
                    <a:pt x="214096" y="340385"/>
                  </a:lnTo>
                  <a:lnTo>
                    <a:pt x="173647" y="356793"/>
                  </a:lnTo>
                  <a:lnTo>
                    <a:pt x="147904" y="358838"/>
                  </a:lnTo>
                  <a:lnTo>
                    <a:pt x="120967" y="358838"/>
                  </a:lnTo>
                  <a:lnTo>
                    <a:pt x="120967" y="102006"/>
                  </a:lnTo>
                  <a:lnTo>
                    <a:pt x="156184" y="102006"/>
                  </a:lnTo>
                  <a:lnTo>
                    <a:pt x="199517" y="109601"/>
                  </a:lnTo>
                  <a:lnTo>
                    <a:pt x="230212" y="132422"/>
                  </a:lnTo>
                  <a:lnTo>
                    <a:pt x="248462" y="171005"/>
                  </a:lnTo>
                  <a:lnTo>
                    <a:pt x="254520" y="225844"/>
                  </a:lnTo>
                  <a:lnTo>
                    <a:pt x="254520" y="17881"/>
                  </a:lnTo>
                  <a:lnTo>
                    <a:pt x="250507" y="16040"/>
                  </a:lnTo>
                  <a:lnTo>
                    <a:pt x="205816" y="5448"/>
                  </a:lnTo>
                  <a:lnTo>
                    <a:pt x="154990" y="1905"/>
                  </a:lnTo>
                  <a:lnTo>
                    <a:pt x="0" y="1905"/>
                  </a:lnTo>
                  <a:lnTo>
                    <a:pt x="0" y="460540"/>
                  </a:lnTo>
                  <a:lnTo>
                    <a:pt x="144881" y="460540"/>
                  </a:lnTo>
                  <a:lnTo>
                    <a:pt x="197650" y="456653"/>
                  </a:lnTo>
                  <a:lnTo>
                    <a:pt x="244170" y="445008"/>
                  </a:lnTo>
                  <a:lnTo>
                    <a:pt x="284429" y="425589"/>
                  </a:lnTo>
                  <a:lnTo>
                    <a:pt x="318401" y="398386"/>
                  </a:lnTo>
                  <a:lnTo>
                    <a:pt x="345389" y="364083"/>
                  </a:lnTo>
                  <a:lnTo>
                    <a:pt x="347853" y="358838"/>
                  </a:lnTo>
                  <a:lnTo>
                    <a:pt x="364667" y="323151"/>
                  </a:lnTo>
                  <a:lnTo>
                    <a:pt x="376250" y="275615"/>
                  </a:lnTo>
                  <a:lnTo>
                    <a:pt x="380098" y="221488"/>
                  </a:lnTo>
                  <a:close/>
                </a:path>
                <a:path w="2341245" h="466725">
                  <a:moveTo>
                    <a:pt x="736701" y="268846"/>
                  </a:moveTo>
                  <a:lnTo>
                    <a:pt x="735139" y="247078"/>
                  </a:lnTo>
                  <a:lnTo>
                    <a:pt x="734148" y="233146"/>
                  </a:lnTo>
                  <a:lnTo>
                    <a:pt x="726452" y="201904"/>
                  </a:lnTo>
                  <a:lnTo>
                    <a:pt x="695629" y="152755"/>
                  </a:lnTo>
                  <a:lnTo>
                    <a:pt x="645985" y="122516"/>
                  </a:lnTo>
                  <a:lnTo>
                    <a:pt x="632117" y="119176"/>
                  </a:lnTo>
                  <a:lnTo>
                    <a:pt x="632117" y="247078"/>
                  </a:lnTo>
                  <a:lnTo>
                    <a:pt x="533107" y="247078"/>
                  </a:lnTo>
                  <a:lnTo>
                    <a:pt x="549198" y="205905"/>
                  </a:lnTo>
                  <a:lnTo>
                    <a:pt x="583196" y="192722"/>
                  </a:lnTo>
                  <a:lnTo>
                    <a:pt x="593674" y="193649"/>
                  </a:lnTo>
                  <a:lnTo>
                    <a:pt x="628396" y="224815"/>
                  </a:lnTo>
                  <a:lnTo>
                    <a:pt x="632117" y="247078"/>
                  </a:lnTo>
                  <a:lnTo>
                    <a:pt x="632117" y="119176"/>
                  </a:lnTo>
                  <a:lnTo>
                    <a:pt x="614680" y="114960"/>
                  </a:lnTo>
                  <a:lnTo>
                    <a:pt x="579043" y="112433"/>
                  </a:lnTo>
                  <a:lnTo>
                    <a:pt x="541705" y="115341"/>
                  </a:lnTo>
                  <a:lnTo>
                    <a:pt x="480720" y="138518"/>
                  </a:lnTo>
                  <a:lnTo>
                    <a:pt x="438353" y="184467"/>
                  </a:lnTo>
                  <a:lnTo>
                    <a:pt x="416966" y="250952"/>
                  </a:lnTo>
                  <a:lnTo>
                    <a:pt x="414286" y="291744"/>
                  </a:lnTo>
                  <a:lnTo>
                    <a:pt x="417169" y="331254"/>
                  </a:lnTo>
                  <a:lnTo>
                    <a:pt x="440220" y="395935"/>
                  </a:lnTo>
                  <a:lnTo>
                    <a:pt x="485851" y="440944"/>
                  </a:lnTo>
                  <a:lnTo>
                    <a:pt x="550595" y="463651"/>
                  </a:lnTo>
                  <a:lnTo>
                    <a:pt x="589902" y="466483"/>
                  </a:lnTo>
                  <a:lnTo>
                    <a:pt x="609295" y="466153"/>
                  </a:lnTo>
                  <a:lnTo>
                    <a:pt x="658914" y="461035"/>
                  </a:lnTo>
                  <a:lnTo>
                    <a:pt x="700989" y="448081"/>
                  </a:lnTo>
                  <a:lnTo>
                    <a:pt x="714565" y="441629"/>
                  </a:lnTo>
                  <a:lnTo>
                    <a:pt x="701040" y="382625"/>
                  </a:lnTo>
                  <a:lnTo>
                    <a:pt x="696899" y="364566"/>
                  </a:lnTo>
                  <a:lnTo>
                    <a:pt x="687235" y="368338"/>
                  </a:lnTo>
                  <a:lnTo>
                    <a:pt x="677799" y="371614"/>
                  </a:lnTo>
                  <a:lnTo>
                    <a:pt x="632968" y="381139"/>
                  </a:lnTo>
                  <a:lnTo>
                    <a:pt x="603821" y="382625"/>
                  </a:lnTo>
                  <a:lnTo>
                    <a:pt x="588022" y="381609"/>
                  </a:lnTo>
                  <a:lnTo>
                    <a:pt x="551218" y="366331"/>
                  </a:lnTo>
                  <a:lnTo>
                    <a:pt x="530720" y="321259"/>
                  </a:lnTo>
                  <a:lnTo>
                    <a:pt x="736701" y="321259"/>
                  </a:lnTo>
                  <a:lnTo>
                    <a:pt x="736701" y="268846"/>
                  </a:lnTo>
                  <a:close/>
                </a:path>
                <a:path w="2341245" h="466725">
                  <a:moveTo>
                    <a:pt x="896620" y="0"/>
                  </a:moveTo>
                  <a:lnTo>
                    <a:pt x="781367" y="0"/>
                  </a:lnTo>
                  <a:lnTo>
                    <a:pt x="781367" y="460540"/>
                  </a:lnTo>
                  <a:lnTo>
                    <a:pt x="896620" y="460540"/>
                  </a:lnTo>
                  <a:lnTo>
                    <a:pt x="896620" y="0"/>
                  </a:lnTo>
                  <a:close/>
                </a:path>
                <a:path w="2341245" h="466725">
                  <a:moveTo>
                    <a:pt x="1274864" y="288747"/>
                  </a:moveTo>
                  <a:lnTo>
                    <a:pt x="1273568" y="262839"/>
                  </a:lnTo>
                  <a:lnTo>
                    <a:pt x="1269720" y="238645"/>
                  </a:lnTo>
                  <a:lnTo>
                    <a:pt x="1263332" y="216154"/>
                  </a:lnTo>
                  <a:lnTo>
                    <a:pt x="1256512" y="200253"/>
                  </a:lnTo>
                  <a:lnTo>
                    <a:pt x="1254417" y="195364"/>
                  </a:lnTo>
                  <a:lnTo>
                    <a:pt x="1229626" y="159931"/>
                  </a:lnTo>
                  <a:lnTo>
                    <a:pt x="1196238" y="133883"/>
                  </a:lnTo>
                  <a:lnTo>
                    <a:pt x="1157503" y="118414"/>
                  </a:lnTo>
                  <a:lnTo>
                    <a:pt x="1157503" y="288747"/>
                  </a:lnTo>
                  <a:lnTo>
                    <a:pt x="1156830" y="309448"/>
                  </a:lnTo>
                  <a:lnTo>
                    <a:pt x="1146492" y="355892"/>
                  </a:lnTo>
                  <a:lnTo>
                    <a:pt x="1108684" y="378993"/>
                  </a:lnTo>
                  <a:lnTo>
                    <a:pt x="1096048" y="377545"/>
                  </a:lnTo>
                  <a:lnTo>
                    <a:pt x="1064971" y="343001"/>
                  </a:lnTo>
                  <a:lnTo>
                    <a:pt x="1058570" y="288747"/>
                  </a:lnTo>
                  <a:lnTo>
                    <a:pt x="1059268" y="268058"/>
                  </a:lnTo>
                  <a:lnTo>
                    <a:pt x="1070013" y="222453"/>
                  </a:lnTo>
                  <a:lnTo>
                    <a:pt x="1108049" y="200253"/>
                  </a:lnTo>
                  <a:lnTo>
                    <a:pt x="1120609" y="201650"/>
                  </a:lnTo>
                  <a:lnTo>
                    <a:pt x="1151255" y="235127"/>
                  </a:lnTo>
                  <a:lnTo>
                    <a:pt x="1157503" y="288747"/>
                  </a:lnTo>
                  <a:lnTo>
                    <a:pt x="1157503" y="118414"/>
                  </a:lnTo>
                  <a:lnTo>
                    <a:pt x="1155585" y="117792"/>
                  </a:lnTo>
                  <a:lnTo>
                    <a:pt x="1133119" y="113779"/>
                  </a:lnTo>
                  <a:lnTo>
                    <a:pt x="1109179" y="112433"/>
                  </a:lnTo>
                  <a:lnTo>
                    <a:pt x="1071626" y="115328"/>
                  </a:lnTo>
                  <a:lnTo>
                    <a:pt x="1009815" y="138493"/>
                  </a:lnTo>
                  <a:lnTo>
                    <a:pt x="966266" y="184238"/>
                  </a:lnTo>
                  <a:lnTo>
                    <a:pt x="944194" y="249237"/>
                  </a:lnTo>
                  <a:lnTo>
                    <a:pt x="941438" y="288747"/>
                  </a:lnTo>
                  <a:lnTo>
                    <a:pt x="944245" y="327533"/>
                  </a:lnTo>
                  <a:lnTo>
                    <a:pt x="966736" y="392391"/>
                  </a:lnTo>
                  <a:lnTo>
                    <a:pt x="1010818" y="439534"/>
                  </a:lnTo>
                  <a:lnTo>
                    <a:pt x="1071359" y="463499"/>
                  </a:lnTo>
                  <a:lnTo>
                    <a:pt x="1107490" y="466483"/>
                  </a:lnTo>
                  <a:lnTo>
                    <a:pt x="1144917" y="463550"/>
                  </a:lnTo>
                  <a:lnTo>
                    <a:pt x="1206601" y="440067"/>
                  </a:lnTo>
                  <a:lnTo>
                    <a:pt x="1250086" y="393788"/>
                  </a:lnTo>
                  <a:lnTo>
                    <a:pt x="1272108" y="328383"/>
                  </a:lnTo>
                  <a:lnTo>
                    <a:pt x="1274864" y="288747"/>
                  </a:lnTo>
                  <a:close/>
                </a:path>
                <a:path w="2341245" h="466725">
                  <a:moveTo>
                    <a:pt x="1436014" y="118516"/>
                  </a:moveTo>
                  <a:lnTo>
                    <a:pt x="1320660" y="118516"/>
                  </a:lnTo>
                  <a:lnTo>
                    <a:pt x="1320660" y="460540"/>
                  </a:lnTo>
                  <a:lnTo>
                    <a:pt x="1436014" y="460540"/>
                  </a:lnTo>
                  <a:lnTo>
                    <a:pt x="1436014" y="118516"/>
                  </a:lnTo>
                  <a:close/>
                </a:path>
                <a:path w="2341245" h="466725">
                  <a:moveTo>
                    <a:pt x="1436014" y="0"/>
                  </a:moveTo>
                  <a:lnTo>
                    <a:pt x="1320660" y="0"/>
                  </a:lnTo>
                  <a:lnTo>
                    <a:pt x="1320660" y="77063"/>
                  </a:lnTo>
                  <a:lnTo>
                    <a:pt x="1436014" y="77063"/>
                  </a:lnTo>
                  <a:lnTo>
                    <a:pt x="1436014" y="0"/>
                  </a:lnTo>
                  <a:close/>
                </a:path>
                <a:path w="2341245" h="466725">
                  <a:moveTo>
                    <a:pt x="1725155" y="361454"/>
                  </a:moveTo>
                  <a:lnTo>
                    <a:pt x="1709534" y="366610"/>
                  </a:lnTo>
                  <a:lnTo>
                    <a:pt x="1695069" y="370293"/>
                  </a:lnTo>
                  <a:lnTo>
                    <a:pt x="1681734" y="372503"/>
                  </a:lnTo>
                  <a:lnTo>
                    <a:pt x="1669503" y="373240"/>
                  </a:lnTo>
                  <a:lnTo>
                    <a:pt x="1655826" y="371170"/>
                  </a:lnTo>
                  <a:lnTo>
                    <a:pt x="1646059" y="364959"/>
                  </a:lnTo>
                  <a:lnTo>
                    <a:pt x="1640205" y="354609"/>
                  </a:lnTo>
                  <a:lnTo>
                    <a:pt x="1638249" y="340118"/>
                  </a:lnTo>
                  <a:lnTo>
                    <a:pt x="1638249" y="206908"/>
                  </a:lnTo>
                  <a:lnTo>
                    <a:pt x="1711845" y="206908"/>
                  </a:lnTo>
                  <a:lnTo>
                    <a:pt x="1711845" y="118503"/>
                  </a:lnTo>
                  <a:lnTo>
                    <a:pt x="1638249" y="118503"/>
                  </a:lnTo>
                  <a:lnTo>
                    <a:pt x="1638249" y="10960"/>
                  </a:lnTo>
                  <a:lnTo>
                    <a:pt x="1522056" y="31140"/>
                  </a:lnTo>
                  <a:lnTo>
                    <a:pt x="1522056" y="118503"/>
                  </a:lnTo>
                  <a:lnTo>
                    <a:pt x="1481696" y="118503"/>
                  </a:lnTo>
                  <a:lnTo>
                    <a:pt x="1481696" y="206908"/>
                  </a:lnTo>
                  <a:lnTo>
                    <a:pt x="1522056" y="206908"/>
                  </a:lnTo>
                  <a:lnTo>
                    <a:pt x="1522056" y="347903"/>
                  </a:lnTo>
                  <a:lnTo>
                    <a:pt x="1523657" y="376135"/>
                  </a:lnTo>
                  <a:lnTo>
                    <a:pt x="1536484" y="420890"/>
                  </a:lnTo>
                  <a:lnTo>
                    <a:pt x="1562569" y="450138"/>
                  </a:lnTo>
                  <a:lnTo>
                    <a:pt x="1604429" y="464667"/>
                  </a:lnTo>
                  <a:lnTo>
                    <a:pt x="1631429" y="466483"/>
                  </a:lnTo>
                  <a:lnTo>
                    <a:pt x="1645107" y="466217"/>
                  </a:lnTo>
                  <a:lnTo>
                    <a:pt x="1691487" y="459587"/>
                  </a:lnTo>
                  <a:lnTo>
                    <a:pt x="1725155" y="447497"/>
                  </a:lnTo>
                  <a:lnTo>
                    <a:pt x="1725155" y="361454"/>
                  </a:lnTo>
                  <a:close/>
                </a:path>
                <a:path w="2341245" h="466725">
                  <a:moveTo>
                    <a:pt x="1991995" y="361454"/>
                  </a:moveTo>
                  <a:lnTo>
                    <a:pt x="1976348" y="366610"/>
                  </a:lnTo>
                  <a:lnTo>
                    <a:pt x="1961845" y="370293"/>
                  </a:lnTo>
                  <a:lnTo>
                    <a:pt x="1948484" y="372503"/>
                  </a:lnTo>
                  <a:lnTo>
                    <a:pt x="1936267" y="373240"/>
                  </a:lnTo>
                  <a:lnTo>
                    <a:pt x="1922614" y="371170"/>
                  </a:lnTo>
                  <a:lnTo>
                    <a:pt x="1912848" y="364959"/>
                  </a:lnTo>
                  <a:lnTo>
                    <a:pt x="1906993" y="354609"/>
                  </a:lnTo>
                  <a:lnTo>
                    <a:pt x="1905038" y="340118"/>
                  </a:lnTo>
                  <a:lnTo>
                    <a:pt x="1905038" y="206908"/>
                  </a:lnTo>
                  <a:lnTo>
                    <a:pt x="1978520" y="206908"/>
                  </a:lnTo>
                  <a:lnTo>
                    <a:pt x="1978520" y="118503"/>
                  </a:lnTo>
                  <a:lnTo>
                    <a:pt x="1905038" y="118503"/>
                  </a:lnTo>
                  <a:lnTo>
                    <a:pt x="1905038" y="10960"/>
                  </a:lnTo>
                  <a:lnTo>
                    <a:pt x="1788896" y="29845"/>
                  </a:lnTo>
                  <a:lnTo>
                    <a:pt x="1788896" y="118503"/>
                  </a:lnTo>
                  <a:lnTo>
                    <a:pt x="1748510" y="118503"/>
                  </a:lnTo>
                  <a:lnTo>
                    <a:pt x="1748510" y="206908"/>
                  </a:lnTo>
                  <a:lnTo>
                    <a:pt x="1788896" y="206908"/>
                  </a:lnTo>
                  <a:lnTo>
                    <a:pt x="1788896" y="347903"/>
                  </a:lnTo>
                  <a:lnTo>
                    <a:pt x="1790496" y="376135"/>
                  </a:lnTo>
                  <a:lnTo>
                    <a:pt x="1803323" y="420890"/>
                  </a:lnTo>
                  <a:lnTo>
                    <a:pt x="1829371" y="450138"/>
                  </a:lnTo>
                  <a:lnTo>
                    <a:pt x="1871230" y="464667"/>
                  </a:lnTo>
                  <a:lnTo>
                    <a:pt x="1898230" y="466483"/>
                  </a:lnTo>
                  <a:lnTo>
                    <a:pt x="1911934" y="466217"/>
                  </a:lnTo>
                  <a:lnTo>
                    <a:pt x="1958289" y="459587"/>
                  </a:lnTo>
                  <a:lnTo>
                    <a:pt x="1991995" y="447497"/>
                  </a:lnTo>
                  <a:lnTo>
                    <a:pt x="1991995" y="361454"/>
                  </a:lnTo>
                  <a:close/>
                </a:path>
                <a:path w="2341245" h="466725">
                  <a:moveTo>
                    <a:pt x="2341181" y="268846"/>
                  </a:moveTo>
                  <a:lnTo>
                    <a:pt x="2339606" y="247078"/>
                  </a:lnTo>
                  <a:lnTo>
                    <a:pt x="2338603" y="233146"/>
                  </a:lnTo>
                  <a:lnTo>
                    <a:pt x="2330869" y="201904"/>
                  </a:lnTo>
                  <a:lnTo>
                    <a:pt x="2300020" y="152755"/>
                  </a:lnTo>
                  <a:lnTo>
                    <a:pt x="2250338" y="122516"/>
                  </a:lnTo>
                  <a:lnTo>
                    <a:pt x="2236470" y="119176"/>
                  </a:lnTo>
                  <a:lnTo>
                    <a:pt x="2236470" y="247078"/>
                  </a:lnTo>
                  <a:lnTo>
                    <a:pt x="2137499" y="247078"/>
                  </a:lnTo>
                  <a:lnTo>
                    <a:pt x="2153450" y="205905"/>
                  </a:lnTo>
                  <a:lnTo>
                    <a:pt x="2187537" y="192722"/>
                  </a:lnTo>
                  <a:lnTo>
                    <a:pt x="2198001" y="193649"/>
                  </a:lnTo>
                  <a:lnTo>
                    <a:pt x="2232736" y="224815"/>
                  </a:lnTo>
                  <a:lnTo>
                    <a:pt x="2236470" y="247078"/>
                  </a:lnTo>
                  <a:lnTo>
                    <a:pt x="2236470" y="119176"/>
                  </a:lnTo>
                  <a:lnTo>
                    <a:pt x="2219058" y="114960"/>
                  </a:lnTo>
                  <a:lnTo>
                    <a:pt x="2183498" y="112433"/>
                  </a:lnTo>
                  <a:lnTo>
                    <a:pt x="2146071" y="115341"/>
                  </a:lnTo>
                  <a:lnTo>
                    <a:pt x="2085035" y="138518"/>
                  </a:lnTo>
                  <a:lnTo>
                    <a:pt x="2042706" y="184467"/>
                  </a:lnTo>
                  <a:lnTo>
                    <a:pt x="2021332" y="250952"/>
                  </a:lnTo>
                  <a:lnTo>
                    <a:pt x="2018665" y="291744"/>
                  </a:lnTo>
                  <a:lnTo>
                    <a:pt x="2021547" y="331254"/>
                  </a:lnTo>
                  <a:lnTo>
                    <a:pt x="2044573" y="395935"/>
                  </a:lnTo>
                  <a:lnTo>
                    <a:pt x="2090166" y="440944"/>
                  </a:lnTo>
                  <a:lnTo>
                    <a:pt x="2154948" y="463651"/>
                  </a:lnTo>
                  <a:lnTo>
                    <a:pt x="2194280" y="466483"/>
                  </a:lnTo>
                  <a:lnTo>
                    <a:pt x="2213686" y="466153"/>
                  </a:lnTo>
                  <a:lnTo>
                    <a:pt x="2263305" y="461035"/>
                  </a:lnTo>
                  <a:lnTo>
                    <a:pt x="2305405" y="448081"/>
                  </a:lnTo>
                  <a:lnTo>
                    <a:pt x="2318982" y="441629"/>
                  </a:lnTo>
                  <a:lnTo>
                    <a:pt x="2305405" y="382625"/>
                  </a:lnTo>
                  <a:lnTo>
                    <a:pt x="2301252" y="364566"/>
                  </a:lnTo>
                  <a:lnTo>
                    <a:pt x="2264029" y="376720"/>
                  </a:lnTo>
                  <a:lnTo>
                    <a:pt x="2223084" y="382257"/>
                  </a:lnTo>
                  <a:lnTo>
                    <a:pt x="2208111" y="382625"/>
                  </a:lnTo>
                  <a:lnTo>
                    <a:pt x="2192375" y="381609"/>
                  </a:lnTo>
                  <a:lnTo>
                    <a:pt x="2155596" y="366331"/>
                  </a:lnTo>
                  <a:lnTo>
                    <a:pt x="2135073" y="321259"/>
                  </a:lnTo>
                  <a:lnTo>
                    <a:pt x="2341181" y="321259"/>
                  </a:lnTo>
                  <a:lnTo>
                    <a:pt x="2341181" y="268846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23" name="Picture 233">
            <a:extLst>
              <a:ext uri="{FF2B5EF4-FFF2-40B4-BE49-F238E27FC236}">
                <a16:creationId xmlns:a16="http://schemas.microsoft.com/office/drawing/2014/main" id="{A981BB3E-DAB6-4E01-BABB-02E77600F7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996" b="79848" l="9974" r="89770">
                        <a14:foregroundMark x1="29156" y1="26996" x2="29156" y2="26996"/>
                        <a14:foregroundMark x1="17136" y1="72243" x2="17136" y2="72243"/>
                        <a14:foregroundMark x1="22251" y1="73764" x2="22251" y2="73764"/>
                        <a14:foregroundMark x1="39898" y1="74525" x2="39898" y2="74525"/>
                        <a14:foregroundMark x1="46803" y1="73764" x2="46803" y2="73764"/>
                        <a14:foregroundMark x1="49872" y1="72243" x2="49872" y2="72243"/>
                        <a14:foregroundMark x1="55754" y1="74525" x2="55754" y2="74525"/>
                        <a14:foregroundMark x1="60102" y1="73384" x2="60102" y2="73384"/>
                        <a14:foregroundMark x1="63939" y1="72624" x2="63939" y2="72624"/>
                        <a14:foregroundMark x1="66240" y1="73384" x2="66240" y2="73384"/>
                        <a14:foregroundMark x1="70844" y1="72243" x2="70844" y2="72243"/>
                        <a14:foregroundMark x1="74936" y1="73004" x2="74936" y2="73004"/>
                        <a14:foregroundMark x1="79028" y1="72624" x2="79028" y2="72624"/>
                        <a14:foregroundMark x1="78517" y1="69582" x2="78517" y2="69582"/>
                        <a14:foregroundMark x1="82864" y1="73384" x2="82864" y2="73384"/>
                        <a14:foregroundMark x1="28389" y1="73764" x2="28389" y2="73764"/>
                        <a14:foregroundMark x1="30179" y1="73004" x2="30179" y2="73004"/>
                        <a14:foregroundMark x1="32737" y1="72624" x2="32737" y2="72624"/>
                        <a14:foregroundMark x1="33504" y1="71483" x2="33504" y2="71483"/>
                        <a14:foregroundMark x1="35294" y1="72624" x2="35294" y2="72624"/>
                        <a14:foregroundMark x1="35294" y1="73764" x2="35294" y2="73764"/>
                        <a14:foregroundMark x1="35550" y1="76046" x2="35550" y2="76046"/>
                        <a14:foregroundMark x1="19949" y1="70342" x2="28389" y2="72624"/>
                        <a14:foregroundMark x1="19949" y1="75665" x2="21483" y2="73004"/>
                        <a14:foregroundMark x1="23018" y1="71863" x2="26598" y2="76046"/>
                        <a14:foregroundMark x1="26343" y1="73764" x2="30691" y2="76046"/>
                        <a14:foregroundMark x1="30435" y1="71483" x2="34783" y2="74525"/>
                        <a14:foregroundMark x1="36061" y1="73004" x2="36061" y2="72624"/>
                        <a14:foregroundMark x1="34015" y1="71863" x2="30179" y2="70722"/>
                        <a14:foregroundMark x1="29156" y1="73004" x2="23274" y2="73004"/>
                        <a14:foregroundMark x1="24808" y1="76806" x2="18670" y2="76806"/>
                        <a14:foregroundMark x1="18926" y1="75665" x2="20205" y2="71863"/>
                        <a14:foregroundMark x1="23274" y1="76046" x2="35806" y2="756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881" b="13490"/>
          <a:stretch/>
        </p:blipFill>
        <p:spPr bwMode="auto">
          <a:xfrm>
            <a:off x="9615086" y="3425961"/>
            <a:ext cx="2185122" cy="9656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82" descr="Text&#10;&#10;Description automatically generated with medium confidence">
            <a:extLst>
              <a:ext uri="{FF2B5EF4-FFF2-40B4-BE49-F238E27FC236}">
                <a16:creationId xmlns:a16="http://schemas.microsoft.com/office/drawing/2014/main" id="{7CE7B483-9331-403A-BACD-A1E389C29D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17" b="87324" l="1220" r="96341">
                        <a14:foregroundMark x1="50000" y1="8451" x2="50000" y2="8451"/>
                        <a14:foregroundMark x1="97256" y1="9859" x2="97256" y2="9859"/>
                        <a14:foregroundMark x1="97256" y1="43662" x2="97256" y2="43662"/>
                        <a14:foregroundMark x1="12500" y1="46479" x2="12500" y2="46479"/>
                        <a14:foregroundMark x1="21037" y1="83099" x2="21037" y2="83099"/>
                        <a14:foregroundMark x1="25000" y1="78873" x2="25000" y2="78873"/>
                        <a14:foregroundMark x1="23171" y1="76056" x2="23171" y2="76056"/>
                        <a14:foregroundMark x1="28659" y1="80282" x2="28659" y2="80282"/>
                        <a14:foregroundMark x1="33537" y1="83099" x2="33537" y2="83099"/>
                        <a14:foregroundMark x1="38415" y1="81690" x2="38415" y2="81690"/>
                        <a14:foregroundMark x1="41463" y1="83099" x2="41463" y2="83099"/>
                        <a14:foregroundMark x1="43598" y1="83099" x2="43598" y2="83099"/>
                        <a14:foregroundMark x1="45732" y1="80282" x2="45732" y2="80282"/>
                        <a14:foregroundMark x1="50305" y1="80282" x2="50305" y2="80282"/>
                        <a14:foregroundMark x1="52744" y1="80282" x2="52744" y2="80282"/>
                        <a14:foregroundMark x1="57927" y1="85915" x2="57927" y2="85915"/>
                        <a14:foregroundMark x1="61585" y1="83099" x2="61585" y2="83099"/>
                        <a14:foregroundMark x1="64634" y1="81690" x2="64634" y2="81690"/>
                        <a14:foregroundMark x1="68902" y1="81690" x2="68902" y2="81690"/>
                        <a14:foregroundMark x1="71951" y1="81690" x2="71951" y2="81690"/>
                        <a14:foregroundMark x1="74695" y1="84507" x2="74695" y2="84507"/>
                        <a14:foregroundMark x1="80183" y1="80282" x2="80183" y2="80282"/>
                        <a14:foregroundMark x1="82622" y1="83099" x2="82622" y2="83099"/>
                        <a14:foregroundMark x1="85671" y1="85915" x2="85671" y2="85915"/>
                        <a14:foregroundMark x1="88720" y1="77465" x2="88720" y2="77465"/>
                        <a14:foregroundMark x1="89634" y1="70423" x2="89634" y2="70423"/>
                        <a14:foregroundMark x1="86890" y1="70423" x2="86890" y2="70423"/>
                        <a14:foregroundMark x1="92988" y1="81690" x2="92988" y2="81690"/>
                        <a14:foregroundMark x1="96951" y1="80282" x2="96951" y2="80282"/>
                        <a14:foregroundMark x1="2744" y1="47887" x2="2744" y2="47887"/>
                        <a14:foregroundMark x1="5488" y1="4225" x2="5488" y2="4225"/>
                        <a14:foregroundMark x1="10976" y1="69014" x2="10976" y2="69014"/>
                        <a14:foregroundMark x1="3963" y1="70423" x2="3963" y2="70423"/>
                        <a14:foregroundMark x1="6707" y1="66197" x2="6707" y2="66197"/>
                        <a14:foregroundMark x1="8537" y1="74648" x2="8537" y2="74648"/>
                        <a14:foregroundMark x1="7622" y1="73239" x2="7622" y2="73239"/>
                        <a14:foregroundMark x1="1220" y1="77465" x2="1220" y2="77465"/>
                        <a14:foregroundMark x1="1829" y1="81690" x2="14634" y2="76056"/>
                        <a14:foregroundMark x1="26829" y1="85915" x2="26829" y2="85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380" y="5726363"/>
            <a:ext cx="2170404" cy="466724"/>
          </a:xfrm>
          <a:prstGeom prst="rect">
            <a:avLst/>
          </a:prstGeom>
        </p:spPr>
      </p:pic>
      <p:pic>
        <p:nvPicPr>
          <p:cNvPr id="25" name="Picture 283" descr="Text&#10;&#10;Description automatically generated with medium confidence">
            <a:extLst>
              <a:ext uri="{FF2B5EF4-FFF2-40B4-BE49-F238E27FC236}">
                <a16:creationId xmlns:a16="http://schemas.microsoft.com/office/drawing/2014/main" id="{13397133-E9C3-4AC7-AD22-3CA8F18C01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677" y="4589965"/>
            <a:ext cx="1860880" cy="603478"/>
          </a:xfrm>
          <a:prstGeom prst="rect">
            <a:avLst/>
          </a:prstGeom>
        </p:spPr>
      </p:pic>
      <p:pic>
        <p:nvPicPr>
          <p:cNvPr id="26" name="Picture 252">
            <a:extLst>
              <a:ext uri="{FF2B5EF4-FFF2-40B4-BE49-F238E27FC236}">
                <a16:creationId xmlns:a16="http://schemas.microsoft.com/office/drawing/2014/main" id="{F07E18F1-CDFE-450E-9AAC-176D792281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511" b="89362" l="6914" r="95802">
                        <a14:foregroundMark x1="20000" y1="35106" x2="20000" y2="35106"/>
                        <a14:foregroundMark x1="24938" y1="34043" x2="24938" y2="34043"/>
                        <a14:foregroundMark x1="23210" y1="37234" x2="23210" y2="37234"/>
                        <a14:foregroundMark x1="28642" y1="34043" x2="28642" y2="34043"/>
                        <a14:foregroundMark x1="21975" y1="43617" x2="21975" y2="43617"/>
                        <a14:foregroundMark x1="23210" y1="34043" x2="23210" y2="34043"/>
                        <a14:foregroundMark x1="21481" y1="43617" x2="23457" y2="34043"/>
                        <a14:foregroundMark x1="31111" y1="39362" x2="31111" y2="39362"/>
                        <a14:foregroundMark x1="34321" y1="34043" x2="34321" y2="34043"/>
                        <a14:foregroundMark x1="34074" y1="39362" x2="34074" y2="39362"/>
                        <a14:foregroundMark x1="33086" y1="30851" x2="33086" y2="30851"/>
                        <a14:foregroundMark x1="30864" y1="34043" x2="30864" y2="34043"/>
                        <a14:foregroundMark x1="37531" y1="37234" x2="37531" y2="37234"/>
                        <a14:foregroundMark x1="38025" y1="40426" x2="38025" y2="40426"/>
                        <a14:foregroundMark x1="37284" y1="41489" x2="37284" y2="41489"/>
                        <a14:foregroundMark x1="40988" y1="37234" x2="40988" y2="37234"/>
                        <a14:foregroundMark x1="43457" y1="37234" x2="43457" y2="37234"/>
                        <a14:foregroundMark x1="41728" y1="44681" x2="41728" y2="44681"/>
                        <a14:foregroundMark x1="45185" y1="38298" x2="45185" y2="38298"/>
                        <a14:foregroundMark x1="47901" y1="35106" x2="47901" y2="35106"/>
                        <a14:foregroundMark x1="47654" y1="42553" x2="47654" y2="42553"/>
                        <a14:foregroundMark x1="49630" y1="39362" x2="49630" y2="39362"/>
                        <a14:foregroundMark x1="52840" y1="37234" x2="52840" y2="37234"/>
                        <a14:foregroundMark x1="20247" y1="65957" x2="20247" y2="65957"/>
                        <a14:foregroundMark x1="7407" y1="77660" x2="14815" y2="55319"/>
                        <a14:foregroundMark x1="24691" y1="62766" x2="24691" y2="62766"/>
                        <a14:foregroundMark x1="27407" y1="63830" x2="27407" y2="63830"/>
                        <a14:foregroundMark x1="32099" y1="61702" x2="32099" y2="61702"/>
                        <a14:foregroundMark x1="34815" y1="60638" x2="34815" y2="60638"/>
                        <a14:foregroundMark x1="36049" y1="68085" x2="36049" y2="68085"/>
                        <a14:foregroundMark x1="38519" y1="65957" x2="38519" y2="65957"/>
                        <a14:foregroundMark x1="38519" y1="56383" x2="38519" y2="56383"/>
                        <a14:foregroundMark x1="41975" y1="60638" x2="41975" y2="60638"/>
                        <a14:foregroundMark x1="44198" y1="60638" x2="44198" y2="60638"/>
                        <a14:foregroundMark x1="46914" y1="63830" x2="46914" y2="63830"/>
                        <a14:foregroundMark x1="48642" y1="61702" x2="48642" y2="61702"/>
                        <a14:foregroundMark x1="52593" y1="63830" x2="52593" y2="63830"/>
                        <a14:foregroundMark x1="49136" y1="67021" x2="49136" y2="67021"/>
                        <a14:foregroundMark x1="50864" y1="55319" x2="50864" y2="55319"/>
                        <a14:foregroundMark x1="50864" y1="70213" x2="50864" y2="70213"/>
                        <a14:foregroundMark x1="49383" y1="55319" x2="49383" y2="55319"/>
                        <a14:foregroundMark x1="55802" y1="37234" x2="55802" y2="37234"/>
                        <a14:foregroundMark x1="55062" y1="30851" x2="55062" y2="30851"/>
                        <a14:foregroundMark x1="55309" y1="42553" x2="55309" y2="42553"/>
                        <a14:foregroundMark x1="53827" y1="44681" x2="53827" y2="44681"/>
                        <a14:foregroundMark x1="53827" y1="29787" x2="53827" y2="29787"/>
                        <a14:foregroundMark x1="43951" y1="65957" x2="43951" y2="65957"/>
                        <a14:foregroundMark x1="63457" y1="68085" x2="63457" y2="68085"/>
                        <a14:foregroundMark x1="63457" y1="45745" x2="63457" y2="45745"/>
                        <a14:foregroundMark x1="90123" y1="39362" x2="90123" y2="39362"/>
                        <a14:foregroundMark x1="23210" y1="65957" x2="23210" y2="65957"/>
                        <a14:foregroundMark x1="94815" y1="72340" x2="94815" y2="72340"/>
                        <a14:foregroundMark x1="95556" y1="55319" x2="95556" y2="55319"/>
                        <a14:foregroundMark x1="94815" y1="59574" x2="94815" y2="59574"/>
                        <a14:foregroundMark x1="93827" y1="56383" x2="94815" y2="74468"/>
                        <a14:foregroundMark x1="95309" y1="60638" x2="94074" y2="56383"/>
                        <a14:foregroundMark x1="95802" y1="27660" x2="95062" y2="60638"/>
                        <a14:foregroundMark x1="94815" y1="26596" x2="94815" y2="60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016" y="4550435"/>
            <a:ext cx="2404028" cy="557916"/>
          </a:xfrm>
          <a:prstGeom prst="rect">
            <a:avLst/>
          </a:prstGeom>
        </p:spPr>
      </p:pic>
      <p:pic>
        <p:nvPicPr>
          <p:cNvPr id="29" name="Imagen 28" descr="Interfaz de usuario gráfica, Texto&#10;&#10;Descripción generada automáticamente con confianza media">
            <a:extLst>
              <a:ext uri="{FF2B5EF4-FFF2-40B4-BE49-F238E27FC236}">
                <a16:creationId xmlns:a16="http://schemas.microsoft.com/office/drawing/2014/main" id="{E96F00DA-07C3-4AEC-B8B7-20082B13298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507" y="4891704"/>
            <a:ext cx="2981950" cy="223628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325581B-61D6-E8BD-8B82-013F9D68A8D4}"/>
              </a:ext>
            </a:extLst>
          </p:cNvPr>
          <p:cNvSpPr txBox="1"/>
          <p:nvPr/>
        </p:nvSpPr>
        <p:spPr>
          <a:xfrm>
            <a:off x="5872193" y="460667"/>
            <a:ext cx="648062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spc="15" dirty="0">
                <a:solidFill>
                  <a:schemeClr val="accent2"/>
                </a:solidFill>
                <a:ea typeface="+mn-ea"/>
              </a:rPr>
              <a:t>ESTUDIO SOBRE LA PERCEPCIÓN DE LAS AUTORIDADES DE LIBRE COMPETENCIA EN CHILE, COLOMBIA, ECUADOR Y PERÚ.</a:t>
            </a:r>
            <a:endParaRPr lang="es-CL" sz="3200" b="1" spc="15" dirty="0">
              <a:solidFill>
                <a:schemeClr val="accent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8179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1047">
            <a:extLst>
              <a:ext uri="{FF2B5EF4-FFF2-40B4-BE49-F238E27FC236}">
                <a16:creationId xmlns:a16="http://schemas.microsoft.com/office/drawing/2014/main" id="{990968F3-783F-9C98-5B83-A714034DC210}"/>
              </a:ext>
            </a:extLst>
          </p:cNvPr>
          <p:cNvGrpSpPr/>
          <p:nvPr/>
        </p:nvGrpSpPr>
        <p:grpSpPr>
          <a:xfrm>
            <a:off x="8129102" y="5458131"/>
            <a:ext cx="5739298" cy="1353616"/>
            <a:chOff x="659217" y="29524"/>
            <a:chExt cx="4091539" cy="1079324"/>
          </a:xfrm>
        </p:grpSpPr>
        <p:sp>
          <p:nvSpPr>
            <p:cNvPr id="62" name="Rectangle 1048">
              <a:extLst>
                <a:ext uri="{FF2B5EF4-FFF2-40B4-BE49-F238E27FC236}">
                  <a16:creationId xmlns:a16="http://schemas.microsoft.com/office/drawing/2014/main" id="{A7FD5A12-F766-5A5A-11EE-7898663E2C16}"/>
                </a:ext>
              </a:extLst>
            </p:cNvPr>
            <p:cNvSpPr/>
            <p:nvPr/>
          </p:nvSpPr>
          <p:spPr bwMode="gray">
            <a:xfrm>
              <a:off x="659348" y="76298"/>
              <a:ext cx="189865" cy="189865"/>
            </a:xfrm>
            <a:prstGeom prst="rect">
              <a:avLst/>
            </a:prstGeom>
            <a:solidFill>
              <a:schemeClr val="accent1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 sz="1100"/>
            </a:p>
          </p:txBody>
        </p:sp>
        <p:sp>
          <p:nvSpPr>
            <p:cNvPr id="63" name="Text Box 2">
              <a:extLst>
                <a:ext uri="{FF2B5EF4-FFF2-40B4-BE49-F238E27FC236}">
                  <a16:creationId xmlns:a16="http://schemas.microsoft.com/office/drawing/2014/main" id="{2076CD9B-919E-A13E-D064-8ED7FE407F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141" y="29524"/>
              <a:ext cx="3901615" cy="30023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1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FNE (Chile)</a:t>
              </a:r>
            </a:p>
          </p:txBody>
        </p:sp>
        <p:sp>
          <p:nvSpPr>
            <p:cNvPr id="64" name="Rectangle 1050">
              <a:extLst>
                <a:ext uri="{FF2B5EF4-FFF2-40B4-BE49-F238E27FC236}">
                  <a16:creationId xmlns:a16="http://schemas.microsoft.com/office/drawing/2014/main" id="{F5C471B9-F64F-D5AD-0C57-1352988193FA}"/>
                </a:ext>
              </a:extLst>
            </p:cNvPr>
            <p:cNvSpPr/>
            <p:nvPr/>
          </p:nvSpPr>
          <p:spPr bwMode="gray">
            <a:xfrm>
              <a:off x="659370" y="346801"/>
              <a:ext cx="189865" cy="189865"/>
            </a:xfrm>
            <a:prstGeom prst="rect">
              <a:avLst/>
            </a:prstGeom>
            <a:solidFill>
              <a:schemeClr val="accent2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 sz="1100"/>
            </a:p>
          </p:txBody>
        </p:sp>
        <p:sp>
          <p:nvSpPr>
            <p:cNvPr id="65" name="Text Box 2">
              <a:extLst>
                <a:ext uri="{FF2B5EF4-FFF2-40B4-BE49-F238E27FC236}">
                  <a16:creationId xmlns:a16="http://schemas.microsoft.com/office/drawing/2014/main" id="{64F956F7-50D8-6532-4D3B-F25C4511FB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081" y="301939"/>
              <a:ext cx="3266864" cy="18982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1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Delegatura para la protección de la </a:t>
              </a:r>
              <a:r>
                <a:rPr lang="es-CL" sz="1100" dirty="0"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competencia</a:t>
              </a:r>
              <a:r>
                <a:rPr lang="es-CL" sz="11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 (Colombia)</a:t>
              </a:r>
            </a:p>
          </p:txBody>
        </p:sp>
        <p:sp>
          <p:nvSpPr>
            <p:cNvPr id="66" name="Rectangle 1052">
              <a:extLst>
                <a:ext uri="{FF2B5EF4-FFF2-40B4-BE49-F238E27FC236}">
                  <a16:creationId xmlns:a16="http://schemas.microsoft.com/office/drawing/2014/main" id="{222B6FDA-5C34-D061-7261-14CE7F49188C}"/>
                </a:ext>
              </a:extLst>
            </p:cNvPr>
            <p:cNvSpPr/>
            <p:nvPr/>
          </p:nvSpPr>
          <p:spPr bwMode="gray">
            <a:xfrm>
              <a:off x="659525" y="610367"/>
              <a:ext cx="189865" cy="189865"/>
            </a:xfrm>
            <a:prstGeom prst="rect">
              <a:avLst/>
            </a:prstGeom>
            <a:solidFill>
              <a:schemeClr val="accent3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 sz="1100"/>
            </a:p>
          </p:txBody>
        </p:sp>
        <p:sp>
          <p:nvSpPr>
            <p:cNvPr id="67" name="Text Box 2">
              <a:extLst>
                <a:ext uri="{FF2B5EF4-FFF2-40B4-BE49-F238E27FC236}">
                  <a16:creationId xmlns:a16="http://schemas.microsoft.com/office/drawing/2014/main" id="{DC666668-CBBA-B832-D8B1-8610680939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374" y="537011"/>
              <a:ext cx="3854013" cy="30846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1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Intendencia (Ecuador)</a:t>
              </a:r>
            </a:p>
          </p:txBody>
        </p:sp>
        <p:sp>
          <p:nvSpPr>
            <p:cNvPr id="68" name="Rectangle 1054">
              <a:extLst>
                <a:ext uri="{FF2B5EF4-FFF2-40B4-BE49-F238E27FC236}">
                  <a16:creationId xmlns:a16="http://schemas.microsoft.com/office/drawing/2014/main" id="{5EEF9D09-4F7E-2915-B3FC-C5D06C5F0CCF}"/>
                </a:ext>
              </a:extLst>
            </p:cNvPr>
            <p:cNvSpPr/>
            <p:nvPr/>
          </p:nvSpPr>
          <p:spPr bwMode="gray">
            <a:xfrm>
              <a:off x="659217" y="845479"/>
              <a:ext cx="189865" cy="189865"/>
            </a:xfrm>
            <a:prstGeom prst="rect">
              <a:avLst/>
            </a:prstGeom>
            <a:solidFill>
              <a:schemeClr val="accent4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 sz="1100"/>
            </a:p>
          </p:txBody>
        </p:sp>
        <p:sp>
          <p:nvSpPr>
            <p:cNvPr id="69" name="Text Box 2">
              <a:extLst>
                <a:ext uri="{FF2B5EF4-FFF2-40B4-BE49-F238E27FC236}">
                  <a16:creationId xmlns:a16="http://schemas.microsoft.com/office/drawing/2014/main" id="{4E94B795-7876-984F-EDED-1368F65C2D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375" y="800238"/>
              <a:ext cx="3760298" cy="3086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1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Dirección (Perú)</a:t>
              </a:r>
            </a:p>
          </p:txBody>
        </p:sp>
      </p:grpSp>
      <p:sp>
        <p:nvSpPr>
          <p:cNvPr id="71" name="CuadroTexto 70">
            <a:extLst>
              <a:ext uri="{FF2B5EF4-FFF2-40B4-BE49-F238E27FC236}">
                <a16:creationId xmlns:a16="http://schemas.microsoft.com/office/drawing/2014/main" id="{D2DC7580-0E44-79CE-93BD-1F63671DA32C}"/>
              </a:ext>
            </a:extLst>
          </p:cNvPr>
          <p:cNvSpPr txBox="1"/>
          <p:nvPr/>
        </p:nvSpPr>
        <p:spPr>
          <a:xfrm>
            <a:off x="8915400" y="696903"/>
            <a:ext cx="3781416" cy="1310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sz="1400" b="1" spc="15" dirty="0">
                <a:solidFill>
                  <a:srgbClr val="00A6B8"/>
                </a:solidFill>
                <a:latin typeface="Arial"/>
                <a:cs typeface="Arial"/>
              </a:rPr>
              <a:t>Nivel de seriedad y profesionalismo de los órganos/entes/divisiones/cuerpos correspondientes a cada país en el contexto de las negociaciones de medidas de mitigación.</a:t>
            </a:r>
            <a:endParaRPr lang="es-CL" sz="1400" b="1" spc="15" dirty="0">
              <a:solidFill>
                <a:srgbClr val="00A6B8"/>
              </a:solidFill>
              <a:latin typeface="Arial"/>
              <a:cs typeface="Arial"/>
            </a:endParaRPr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BDA8E285-9D06-1854-7733-DF313F71843C}"/>
              </a:ext>
            </a:extLst>
          </p:cNvPr>
          <p:cNvSpPr txBox="1"/>
          <p:nvPr/>
        </p:nvSpPr>
        <p:spPr>
          <a:xfrm>
            <a:off x="165728" y="311283"/>
            <a:ext cx="3883161" cy="1665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spc="15" dirty="0">
                <a:solidFill>
                  <a:schemeClr val="accent2"/>
                </a:solidFill>
                <a:highlight>
                  <a:srgbClr val="00FF00"/>
                </a:highlight>
                <a:latin typeface="Arial"/>
                <a:cs typeface="Arial"/>
              </a:rPr>
              <a:t>OPERACIONES DE CONCENTRACIÓN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s-CL" sz="2800" b="1" spc="15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AAADB39D-36FA-73C9-0666-DAB9269B2233}"/>
              </a:ext>
            </a:extLst>
          </p:cNvPr>
          <p:cNvSpPr txBox="1"/>
          <p:nvPr/>
        </p:nvSpPr>
        <p:spPr>
          <a:xfrm>
            <a:off x="4893973" y="4827610"/>
            <a:ext cx="2725737" cy="1478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000" b="1" i="1" spc="15" dirty="0" err="1">
                <a:solidFill>
                  <a:schemeClr val="accent2"/>
                </a:solidFill>
                <a:latin typeface="Arial"/>
                <a:cs typeface="Arial"/>
              </a:rPr>
              <a:t>Relevancia</a:t>
            </a:r>
            <a:r>
              <a:rPr lang="en-US" sz="2000" b="1" i="1" spc="15" dirty="0">
                <a:solidFill>
                  <a:schemeClr val="accent2"/>
                </a:solidFill>
                <a:latin typeface="Arial"/>
                <a:cs typeface="Arial"/>
              </a:rPr>
              <a:t> de la </a:t>
            </a:r>
            <a:r>
              <a:rPr lang="en-US" sz="2000" b="1" i="1" spc="15" dirty="0" err="1">
                <a:solidFill>
                  <a:schemeClr val="accent2"/>
                </a:solidFill>
                <a:latin typeface="Arial"/>
                <a:cs typeface="Arial"/>
              </a:rPr>
              <a:t>información</a:t>
            </a:r>
            <a:r>
              <a:rPr lang="en-US" sz="2000" b="1" i="1" spc="15" dirty="0">
                <a:solidFill>
                  <a:schemeClr val="accent2"/>
                </a:solidFill>
                <a:latin typeface="Arial"/>
                <a:cs typeface="Arial"/>
              </a:rPr>
              <a:t>, </a:t>
            </a:r>
            <a:r>
              <a:rPr lang="en-US" sz="2000" b="1" i="1" spc="15" dirty="0" err="1">
                <a:solidFill>
                  <a:schemeClr val="accent2"/>
                </a:solidFill>
                <a:latin typeface="Arial"/>
                <a:cs typeface="Arial"/>
              </a:rPr>
              <a:t>transparencia</a:t>
            </a:r>
            <a:r>
              <a:rPr lang="en-US" sz="2000" b="1" i="1" spc="15" dirty="0">
                <a:solidFill>
                  <a:schemeClr val="accent2"/>
                </a:solidFill>
                <a:latin typeface="Arial"/>
                <a:cs typeface="Arial"/>
              </a:rPr>
              <a:t> y </a:t>
            </a:r>
            <a:r>
              <a:rPr lang="en-US" sz="2000" b="1" i="1" spc="15" dirty="0" err="1">
                <a:solidFill>
                  <a:schemeClr val="accent2"/>
                </a:solidFill>
                <a:latin typeface="Arial"/>
                <a:cs typeface="Arial"/>
              </a:rPr>
              <a:t>profesionalismo</a:t>
            </a:r>
            <a:r>
              <a:rPr lang="en-US" sz="2000" b="1" i="1" spc="15" dirty="0">
                <a:solidFill>
                  <a:schemeClr val="accent2"/>
                </a:solidFill>
                <a:latin typeface="Arial"/>
                <a:cs typeface="Arial"/>
              </a:rPr>
              <a:t>…</a:t>
            </a:r>
            <a:endParaRPr lang="es-CL" sz="2000" b="1" i="1" spc="15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pic>
        <p:nvPicPr>
          <p:cNvPr id="76" name="Picture 233">
            <a:extLst>
              <a:ext uri="{FF2B5EF4-FFF2-40B4-BE49-F238E27FC236}">
                <a16:creationId xmlns:a16="http://schemas.microsoft.com/office/drawing/2014/main" id="{3FB25DD6-E4FD-67A8-03C2-5DC42B8532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996" b="79848" l="9974" r="89770">
                        <a14:foregroundMark x1="29156" y1="26996" x2="29156" y2="26996"/>
                        <a14:foregroundMark x1="17136" y1="72243" x2="17136" y2="72243"/>
                        <a14:foregroundMark x1="22251" y1="73764" x2="22251" y2="73764"/>
                        <a14:foregroundMark x1="39898" y1="74525" x2="39898" y2="74525"/>
                        <a14:foregroundMark x1="46803" y1="73764" x2="46803" y2="73764"/>
                        <a14:foregroundMark x1="49872" y1="72243" x2="49872" y2="72243"/>
                        <a14:foregroundMark x1="55754" y1="74525" x2="55754" y2="74525"/>
                        <a14:foregroundMark x1="60102" y1="73384" x2="60102" y2="73384"/>
                        <a14:foregroundMark x1="63939" y1="72624" x2="63939" y2="72624"/>
                        <a14:foregroundMark x1="66240" y1="73384" x2="66240" y2="73384"/>
                        <a14:foregroundMark x1="70844" y1="72243" x2="70844" y2="72243"/>
                        <a14:foregroundMark x1="74936" y1="73004" x2="74936" y2="73004"/>
                        <a14:foregroundMark x1="79028" y1="72624" x2="79028" y2="72624"/>
                        <a14:foregroundMark x1="78517" y1="69582" x2="78517" y2="69582"/>
                        <a14:foregroundMark x1="82864" y1="73384" x2="82864" y2="73384"/>
                        <a14:foregroundMark x1="28389" y1="73764" x2="28389" y2="73764"/>
                        <a14:foregroundMark x1="30179" y1="73004" x2="30179" y2="73004"/>
                        <a14:foregroundMark x1="32737" y1="72624" x2="32737" y2="72624"/>
                        <a14:foregroundMark x1="33504" y1="71483" x2="33504" y2="71483"/>
                        <a14:foregroundMark x1="35294" y1="72624" x2="35294" y2="72624"/>
                        <a14:foregroundMark x1="35294" y1="73764" x2="35294" y2="73764"/>
                        <a14:foregroundMark x1="35550" y1="76046" x2="35550" y2="76046"/>
                        <a14:foregroundMark x1="19949" y1="70342" x2="28389" y2="72624"/>
                        <a14:foregroundMark x1="19949" y1="75665" x2="21483" y2="73004"/>
                        <a14:foregroundMark x1="23018" y1="71863" x2="26598" y2="76046"/>
                        <a14:foregroundMark x1="26343" y1="73764" x2="30691" y2="76046"/>
                        <a14:foregroundMark x1="30435" y1="71483" x2="34783" y2="74525"/>
                        <a14:foregroundMark x1="36061" y1="73004" x2="36061" y2="72624"/>
                        <a14:foregroundMark x1="34015" y1="71863" x2="30179" y2="70722"/>
                        <a14:foregroundMark x1="29156" y1="73004" x2="23274" y2="73004"/>
                        <a14:foregroundMark x1="24808" y1="76806" x2="18670" y2="76806"/>
                        <a14:foregroundMark x1="18926" y1="75665" x2="20205" y2="71863"/>
                        <a14:foregroundMark x1="23274" y1="76046" x2="35806" y2="756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881" b="13490"/>
          <a:stretch/>
        </p:blipFill>
        <p:spPr bwMode="auto">
          <a:xfrm>
            <a:off x="10768878" y="6236727"/>
            <a:ext cx="2185122" cy="9656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02E5C7D-CA7E-0071-BFD6-E0937450534D}"/>
              </a:ext>
            </a:extLst>
          </p:cNvPr>
          <p:cNvSpPr txBox="1"/>
          <p:nvPr/>
        </p:nvSpPr>
        <p:spPr>
          <a:xfrm>
            <a:off x="175224" y="1655484"/>
            <a:ext cx="4063479" cy="920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CL" sz="1200" b="1" dirty="0">
                <a:solidFill>
                  <a:schemeClr val="accent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Nivel de utilidad y pertinencia de la información solicitada en la notificación/formulario/anexo de los órganos correspondientes.</a:t>
            </a:r>
            <a:endParaRPr lang="es-CL" sz="1050" dirty="0">
              <a:solidFill>
                <a:schemeClr val="accent5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1029">
            <a:extLst>
              <a:ext uri="{FF2B5EF4-FFF2-40B4-BE49-F238E27FC236}">
                <a16:creationId xmlns:a16="http://schemas.microsoft.com/office/drawing/2014/main" id="{35E5F8A2-23D2-5C3D-D481-035AAF1D258B}"/>
              </a:ext>
            </a:extLst>
          </p:cNvPr>
          <p:cNvGrpSpPr/>
          <p:nvPr/>
        </p:nvGrpSpPr>
        <p:grpSpPr>
          <a:xfrm>
            <a:off x="213665" y="5458131"/>
            <a:ext cx="4589145" cy="1275713"/>
            <a:chOff x="659293" y="29524"/>
            <a:chExt cx="4091463" cy="1278061"/>
          </a:xfrm>
        </p:grpSpPr>
        <p:sp>
          <p:nvSpPr>
            <p:cNvPr id="5" name="Rectangle 1030">
              <a:extLst>
                <a:ext uri="{FF2B5EF4-FFF2-40B4-BE49-F238E27FC236}">
                  <a16:creationId xmlns:a16="http://schemas.microsoft.com/office/drawing/2014/main" id="{763D0568-5EA9-44E2-000C-1C27CC65401F}"/>
                </a:ext>
              </a:extLst>
            </p:cNvPr>
            <p:cNvSpPr/>
            <p:nvPr/>
          </p:nvSpPr>
          <p:spPr bwMode="gray">
            <a:xfrm>
              <a:off x="659348" y="76298"/>
              <a:ext cx="189865" cy="189865"/>
            </a:xfrm>
            <a:prstGeom prst="rect">
              <a:avLst/>
            </a:prstGeom>
            <a:solidFill>
              <a:schemeClr val="accent1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/>
            </a:p>
          </p:txBody>
        </p:sp>
        <p:sp>
          <p:nvSpPr>
            <p:cNvPr id="6" name="Text Box 2">
              <a:extLst>
                <a:ext uri="{FF2B5EF4-FFF2-40B4-BE49-F238E27FC236}">
                  <a16:creationId xmlns:a16="http://schemas.microsoft.com/office/drawing/2014/main" id="{4FC40919-1C1E-3E5C-8CF3-EE331CBFD4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141" y="29524"/>
              <a:ext cx="3901615" cy="30023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1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Reglamento Ministerio de Economía (Chile)</a:t>
              </a:r>
            </a:p>
          </p:txBody>
        </p:sp>
        <p:sp>
          <p:nvSpPr>
            <p:cNvPr id="7" name="Rectangle 1032">
              <a:extLst>
                <a:ext uri="{FF2B5EF4-FFF2-40B4-BE49-F238E27FC236}">
                  <a16:creationId xmlns:a16="http://schemas.microsoft.com/office/drawing/2014/main" id="{6C3B389F-3306-AD72-DD21-BF7BEC2FB333}"/>
                </a:ext>
              </a:extLst>
            </p:cNvPr>
            <p:cNvSpPr/>
            <p:nvPr/>
          </p:nvSpPr>
          <p:spPr bwMode="gray">
            <a:xfrm>
              <a:off x="659370" y="346801"/>
              <a:ext cx="189865" cy="189865"/>
            </a:xfrm>
            <a:prstGeom prst="rect">
              <a:avLst/>
            </a:prstGeom>
            <a:solidFill>
              <a:schemeClr val="accent2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/>
            </a:p>
          </p:txBody>
        </p:sp>
        <p:sp>
          <p:nvSpPr>
            <p:cNvPr id="8" name="Text Box 2">
              <a:extLst>
                <a:ext uri="{FF2B5EF4-FFF2-40B4-BE49-F238E27FC236}">
                  <a16:creationId xmlns:a16="http://schemas.microsoft.com/office/drawing/2014/main" id="{A4641471-B625-F89E-D6FB-A7EC63D61D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122" y="301966"/>
              <a:ext cx="3854606" cy="49799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1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Anexo 9.1, Circular única de la SIC, "Guía pre-evaluación de integraciones empresariales" (Colombia)</a:t>
              </a:r>
            </a:p>
          </p:txBody>
        </p:sp>
        <p:sp>
          <p:nvSpPr>
            <p:cNvPr id="9" name="Rectangle 1034">
              <a:extLst>
                <a:ext uri="{FF2B5EF4-FFF2-40B4-BE49-F238E27FC236}">
                  <a16:creationId xmlns:a16="http://schemas.microsoft.com/office/drawing/2014/main" id="{4333C9F6-5FFA-57C8-0D80-EBF6FA862478}"/>
                </a:ext>
              </a:extLst>
            </p:cNvPr>
            <p:cNvSpPr/>
            <p:nvPr/>
          </p:nvSpPr>
          <p:spPr bwMode="gray">
            <a:xfrm>
              <a:off x="659525" y="800225"/>
              <a:ext cx="189865" cy="189865"/>
            </a:xfrm>
            <a:prstGeom prst="rect">
              <a:avLst/>
            </a:prstGeom>
            <a:solidFill>
              <a:schemeClr val="accent3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/>
            </a:p>
          </p:txBody>
        </p:sp>
        <p:sp>
          <p:nvSpPr>
            <p:cNvPr id="10" name="Text Box 2">
              <a:extLst>
                <a:ext uri="{FF2B5EF4-FFF2-40B4-BE49-F238E27FC236}">
                  <a16:creationId xmlns:a16="http://schemas.microsoft.com/office/drawing/2014/main" id="{0EFA0350-F46C-52DC-9DB2-BC413ED90A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374" y="725732"/>
              <a:ext cx="3854013" cy="30846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1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Formulario de notificación Intendencia (Ecuador)</a:t>
              </a:r>
            </a:p>
          </p:txBody>
        </p:sp>
        <p:sp>
          <p:nvSpPr>
            <p:cNvPr id="11" name="Rectangle 1036">
              <a:extLst>
                <a:ext uri="{FF2B5EF4-FFF2-40B4-BE49-F238E27FC236}">
                  <a16:creationId xmlns:a16="http://schemas.microsoft.com/office/drawing/2014/main" id="{AB3966BF-BB06-456E-924B-F4E9A57D8FC9}"/>
                </a:ext>
              </a:extLst>
            </p:cNvPr>
            <p:cNvSpPr/>
            <p:nvPr/>
          </p:nvSpPr>
          <p:spPr bwMode="gray">
            <a:xfrm>
              <a:off x="659293" y="1034319"/>
              <a:ext cx="189865" cy="189865"/>
            </a:xfrm>
            <a:prstGeom prst="rect">
              <a:avLst/>
            </a:prstGeom>
            <a:solidFill>
              <a:schemeClr val="accent4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/>
            </a:p>
          </p:txBody>
        </p:sp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2DD477F3-3B0E-019F-1E1F-196A29EDF1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375" y="998975"/>
              <a:ext cx="3760297" cy="3086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1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Notificación Dirección (Perú)</a:t>
              </a:r>
            </a:p>
          </p:txBody>
        </p:sp>
      </p:grpSp>
      <p:graphicFrame>
        <p:nvGraphicFramePr>
          <p:cNvPr id="13" name="Chart 2">
            <a:extLst>
              <a:ext uri="{FF2B5EF4-FFF2-40B4-BE49-F238E27FC236}">
                <a16:creationId xmlns:a16="http://schemas.microsoft.com/office/drawing/2014/main" id="{5E022EF4-0D0D-F1B5-613A-64A95340FC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4532549"/>
              </p:ext>
            </p:extLst>
          </p:nvPr>
        </p:nvGraphicFramePr>
        <p:xfrm>
          <a:off x="146467" y="2696962"/>
          <a:ext cx="4262789" cy="2594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AF7A9703-7669-22E8-43EA-76B50AAF3448}"/>
              </a:ext>
            </a:extLst>
          </p:cNvPr>
          <p:cNvSpPr txBox="1"/>
          <p:nvPr/>
        </p:nvSpPr>
        <p:spPr>
          <a:xfrm>
            <a:off x="4375389" y="580916"/>
            <a:ext cx="3781416" cy="1306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CL" sz="1400" b="1" dirty="0">
                <a:solidFill>
                  <a:schemeClr val="accent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Nivel de transparencia de los órganos/entes/divisiones/cuerpos correspondientes a cada país para comunicar los riesgos de una operación de concentración.</a:t>
            </a:r>
            <a:endParaRPr lang="es-CL" sz="1100" dirty="0">
              <a:solidFill>
                <a:schemeClr val="accent5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Chart 451">
            <a:extLst>
              <a:ext uri="{FF2B5EF4-FFF2-40B4-BE49-F238E27FC236}">
                <a16:creationId xmlns:a16="http://schemas.microsoft.com/office/drawing/2014/main" id="{701DDB5C-F0E1-0070-8B54-157C016A53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1225861"/>
              </p:ext>
            </p:extLst>
          </p:nvPr>
        </p:nvGraphicFramePr>
        <p:xfrm>
          <a:off x="4445657" y="1887584"/>
          <a:ext cx="4262789" cy="2594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Chart 452">
            <a:extLst>
              <a:ext uri="{FF2B5EF4-FFF2-40B4-BE49-F238E27FC236}">
                <a16:creationId xmlns:a16="http://schemas.microsoft.com/office/drawing/2014/main" id="{0ABC6846-9705-1514-95F1-F5BBF96B8A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8546605"/>
              </p:ext>
            </p:extLst>
          </p:nvPr>
        </p:nvGraphicFramePr>
        <p:xfrm>
          <a:off x="8129102" y="1968818"/>
          <a:ext cx="4824898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90041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94A7D814-081D-1891-6B81-3900FDC7DE0D}"/>
              </a:ext>
            </a:extLst>
          </p:cNvPr>
          <p:cNvSpPr txBox="1"/>
          <p:nvPr/>
        </p:nvSpPr>
        <p:spPr>
          <a:xfrm>
            <a:off x="1066800" y="1938021"/>
            <a:ext cx="4414920" cy="1124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sz="2000" b="1" spc="15" dirty="0">
                <a:solidFill>
                  <a:srgbClr val="00A6B8"/>
                </a:solidFill>
                <a:latin typeface="Arial"/>
                <a:cs typeface="Arial"/>
              </a:rPr>
              <a:t>Nivel de profundidad de los programas de cumplimiento de los clientes.</a:t>
            </a:r>
            <a:endParaRPr lang="en-US" sz="2000" b="1" spc="15" dirty="0">
              <a:solidFill>
                <a:srgbClr val="00A6B8"/>
              </a:solidFill>
              <a:latin typeface="Arial"/>
              <a:cs typeface="Arial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9EFDA02-0825-F455-3816-6A41AE9FF85B}"/>
              </a:ext>
            </a:extLst>
          </p:cNvPr>
          <p:cNvSpPr txBox="1"/>
          <p:nvPr/>
        </p:nvSpPr>
        <p:spPr>
          <a:xfrm>
            <a:off x="7469811" y="296981"/>
            <a:ext cx="4844146" cy="1124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sz="2000" b="1" spc="15" dirty="0">
                <a:solidFill>
                  <a:srgbClr val="00A6B8"/>
                </a:solidFill>
                <a:latin typeface="Arial"/>
                <a:cs typeface="Arial"/>
              </a:rPr>
              <a:t>Grado de compromiso por parte de los clientes respecto de los programas de cumplimiento.</a:t>
            </a:r>
            <a:endParaRPr lang="en-US" sz="2000" b="1" spc="15" dirty="0">
              <a:solidFill>
                <a:srgbClr val="00A6B8"/>
              </a:solidFill>
              <a:latin typeface="Arial"/>
              <a:cs typeface="Arial"/>
            </a:endParaRPr>
          </a:p>
        </p:txBody>
      </p:sp>
      <p:grpSp>
        <p:nvGrpSpPr>
          <p:cNvPr id="16" name="Group 966">
            <a:extLst>
              <a:ext uri="{FF2B5EF4-FFF2-40B4-BE49-F238E27FC236}">
                <a16:creationId xmlns:a16="http://schemas.microsoft.com/office/drawing/2014/main" id="{F57E7BBC-577C-5607-9D80-A4FE89B56CA5}"/>
              </a:ext>
            </a:extLst>
          </p:cNvPr>
          <p:cNvGrpSpPr/>
          <p:nvPr/>
        </p:nvGrpSpPr>
        <p:grpSpPr>
          <a:xfrm>
            <a:off x="6212141" y="5738876"/>
            <a:ext cx="4648200" cy="435991"/>
            <a:chOff x="417067" y="38762"/>
            <a:chExt cx="3268172" cy="316989"/>
          </a:xfrm>
        </p:grpSpPr>
        <p:sp>
          <p:nvSpPr>
            <p:cNvPr id="17" name="Rectangle 967">
              <a:extLst>
                <a:ext uri="{FF2B5EF4-FFF2-40B4-BE49-F238E27FC236}">
                  <a16:creationId xmlns:a16="http://schemas.microsoft.com/office/drawing/2014/main" id="{78FAF023-642E-FE21-76FE-B8C83E59FF95}"/>
                </a:ext>
              </a:extLst>
            </p:cNvPr>
            <p:cNvSpPr/>
            <p:nvPr/>
          </p:nvSpPr>
          <p:spPr bwMode="gray">
            <a:xfrm>
              <a:off x="417067" y="94177"/>
              <a:ext cx="189865" cy="189865"/>
            </a:xfrm>
            <a:prstGeom prst="rect">
              <a:avLst/>
            </a:prstGeom>
            <a:solidFill>
              <a:schemeClr val="accent1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 sz="1400"/>
            </a:p>
          </p:txBody>
        </p:sp>
        <p:sp>
          <p:nvSpPr>
            <p:cNvPr id="18" name="Text Box 2">
              <a:extLst>
                <a:ext uri="{FF2B5EF4-FFF2-40B4-BE49-F238E27FC236}">
                  <a16:creationId xmlns:a16="http://schemas.microsoft.com/office/drawing/2014/main" id="{29E9651C-E16F-0B1C-40D9-987D87FF07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927" y="47141"/>
              <a:ext cx="578199" cy="30023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4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Chile</a:t>
              </a:r>
            </a:p>
          </p:txBody>
        </p:sp>
        <p:sp>
          <p:nvSpPr>
            <p:cNvPr id="19" name="Rectangle 969">
              <a:extLst>
                <a:ext uri="{FF2B5EF4-FFF2-40B4-BE49-F238E27FC236}">
                  <a16:creationId xmlns:a16="http://schemas.microsoft.com/office/drawing/2014/main" id="{676E395E-0805-2E5D-4A8E-2EEFF8907BAB}"/>
                </a:ext>
              </a:extLst>
            </p:cNvPr>
            <p:cNvSpPr/>
            <p:nvPr/>
          </p:nvSpPr>
          <p:spPr bwMode="gray">
            <a:xfrm>
              <a:off x="1185126" y="93906"/>
              <a:ext cx="189865" cy="189865"/>
            </a:xfrm>
            <a:prstGeom prst="rect">
              <a:avLst/>
            </a:prstGeom>
            <a:solidFill>
              <a:schemeClr val="accent2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 sz="1400"/>
            </a:p>
          </p:txBody>
        </p:sp>
        <p:sp>
          <p:nvSpPr>
            <p:cNvPr id="20" name="Text Box 2">
              <a:extLst>
                <a:ext uri="{FF2B5EF4-FFF2-40B4-BE49-F238E27FC236}">
                  <a16:creationId xmlns:a16="http://schemas.microsoft.com/office/drawing/2014/main" id="{F57F3A63-4048-58C3-5722-A0BC888627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4991" y="47141"/>
              <a:ext cx="794804" cy="3086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4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Colombia</a:t>
              </a:r>
            </a:p>
          </p:txBody>
        </p:sp>
        <p:sp>
          <p:nvSpPr>
            <p:cNvPr id="21" name="Rectangle 971">
              <a:extLst>
                <a:ext uri="{FF2B5EF4-FFF2-40B4-BE49-F238E27FC236}">
                  <a16:creationId xmlns:a16="http://schemas.microsoft.com/office/drawing/2014/main" id="{17AAA8B8-C8DB-F26C-0336-E7D9E807F7DD}"/>
                </a:ext>
              </a:extLst>
            </p:cNvPr>
            <p:cNvSpPr/>
            <p:nvPr/>
          </p:nvSpPr>
          <p:spPr bwMode="gray">
            <a:xfrm>
              <a:off x="2128317" y="93906"/>
              <a:ext cx="189865" cy="189865"/>
            </a:xfrm>
            <a:prstGeom prst="rect">
              <a:avLst/>
            </a:prstGeom>
            <a:solidFill>
              <a:schemeClr val="accent3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 sz="1400"/>
            </a:p>
          </p:txBody>
        </p:sp>
        <p:sp>
          <p:nvSpPr>
            <p:cNvPr id="22" name="Text Box 2">
              <a:extLst>
                <a:ext uri="{FF2B5EF4-FFF2-40B4-BE49-F238E27FC236}">
                  <a16:creationId xmlns:a16="http://schemas.microsoft.com/office/drawing/2014/main" id="{F3F3478D-5906-C29B-EEF7-CCD08B6914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7965" y="42875"/>
              <a:ext cx="683439" cy="30846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4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Ecuador</a:t>
              </a:r>
            </a:p>
          </p:txBody>
        </p:sp>
        <p:sp>
          <p:nvSpPr>
            <p:cNvPr id="23" name="Rectangle 973">
              <a:extLst>
                <a:ext uri="{FF2B5EF4-FFF2-40B4-BE49-F238E27FC236}">
                  <a16:creationId xmlns:a16="http://schemas.microsoft.com/office/drawing/2014/main" id="{1C7BBD7C-B9E1-C174-75E5-91FCA811FA81}"/>
                </a:ext>
              </a:extLst>
            </p:cNvPr>
            <p:cNvSpPr/>
            <p:nvPr/>
          </p:nvSpPr>
          <p:spPr bwMode="gray">
            <a:xfrm>
              <a:off x="3001700" y="93906"/>
              <a:ext cx="189865" cy="189865"/>
            </a:xfrm>
            <a:prstGeom prst="rect">
              <a:avLst/>
            </a:prstGeom>
            <a:solidFill>
              <a:schemeClr val="accent4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 sz="1400"/>
            </a:p>
          </p:txBody>
        </p:sp>
        <p:sp>
          <p:nvSpPr>
            <p:cNvPr id="24" name="Text Box 2">
              <a:extLst>
                <a:ext uri="{FF2B5EF4-FFF2-40B4-BE49-F238E27FC236}">
                  <a16:creationId xmlns:a16="http://schemas.microsoft.com/office/drawing/2014/main" id="{40B0D348-2088-6F3F-6811-2829755847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1249" y="38762"/>
              <a:ext cx="493990" cy="3086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4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Perú</a:t>
              </a:r>
            </a:p>
          </p:txBody>
        </p:sp>
      </p:grpSp>
      <p:sp>
        <p:nvSpPr>
          <p:cNvPr id="25" name="CuadroTexto 24">
            <a:extLst>
              <a:ext uri="{FF2B5EF4-FFF2-40B4-BE49-F238E27FC236}">
                <a16:creationId xmlns:a16="http://schemas.microsoft.com/office/drawing/2014/main" id="{9C185C7B-985F-6281-A21C-90589B976C46}"/>
              </a:ext>
            </a:extLst>
          </p:cNvPr>
          <p:cNvSpPr txBox="1"/>
          <p:nvPr/>
        </p:nvSpPr>
        <p:spPr>
          <a:xfrm>
            <a:off x="725741" y="730447"/>
            <a:ext cx="3733800" cy="740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000" b="1" spc="15" dirty="0">
                <a:solidFill>
                  <a:schemeClr val="accent2"/>
                </a:solidFill>
                <a:highlight>
                  <a:srgbClr val="00FF00"/>
                </a:highlight>
                <a:latin typeface="Arial"/>
                <a:cs typeface="Arial"/>
              </a:rPr>
              <a:t>COMPLIANCE</a:t>
            </a:r>
            <a:endParaRPr lang="es-CL" sz="4000" b="1" spc="15" dirty="0">
              <a:solidFill>
                <a:schemeClr val="accent2"/>
              </a:solidFill>
              <a:highlight>
                <a:srgbClr val="00FF00"/>
              </a:highlight>
              <a:latin typeface="Arial"/>
              <a:cs typeface="Arial"/>
            </a:endParaRPr>
          </a:p>
        </p:txBody>
      </p:sp>
      <p:pic>
        <p:nvPicPr>
          <p:cNvPr id="26" name="Picture 233">
            <a:extLst>
              <a:ext uri="{FF2B5EF4-FFF2-40B4-BE49-F238E27FC236}">
                <a16:creationId xmlns:a16="http://schemas.microsoft.com/office/drawing/2014/main" id="{98B75E51-C91E-29A0-EFB3-F498AF3883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996" b="79848" l="9974" r="89770">
                        <a14:foregroundMark x1="29156" y1="26996" x2="29156" y2="26996"/>
                        <a14:foregroundMark x1="17136" y1="72243" x2="17136" y2="72243"/>
                        <a14:foregroundMark x1="22251" y1="73764" x2="22251" y2="73764"/>
                        <a14:foregroundMark x1="39898" y1="74525" x2="39898" y2="74525"/>
                        <a14:foregroundMark x1="46803" y1="73764" x2="46803" y2="73764"/>
                        <a14:foregroundMark x1="49872" y1="72243" x2="49872" y2="72243"/>
                        <a14:foregroundMark x1="55754" y1="74525" x2="55754" y2="74525"/>
                        <a14:foregroundMark x1="60102" y1="73384" x2="60102" y2="73384"/>
                        <a14:foregroundMark x1="63939" y1="72624" x2="63939" y2="72624"/>
                        <a14:foregroundMark x1="66240" y1="73384" x2="66240" y2="73384"/>
                        <a14:foregroundMark x1="70844" y1="72243" x2="70844" y2="72243"/>
                        <a14:foregroundMark x1="74936" y1="73004" x2="74936" y2="73004"/>
                        <a14:foregroundMark x1="79028" y1="72624" x2="79028" y2="72624"/>
                        <a14:foregroundMark x1="78517" y1="69582" x2="78517" y2="69582"/>
                        <a14:foregroundMark x1="82864" y1="73384" x2="82864" y2="73384"/>
                        <a14:foregroundMark x1="28389" y1="73764" x2="28389" y2="73764"/>
                        <a14:foregroundMark x1="30179" y1="73004" x2="30179" y2="73004"/>
                        <a14:foregroundMark x1="32737" y1="72624" x2="32737" y2="72624"/>
                        <a14:foregroundMark x1="33504" y1="71483" x2="33504" y2="71483"/>
                        <a14:foregroundMark x1="35294" y1="72624" x2="35294" y2="72624"/>
                        <a14:foregroundMark x1="35294" y1="73764" x2="35294" y2="73764"/>
                        <a14:foregroundMark x1="35550" y1="76046" x2="35550" y2="76046"/>
                        <a14:foregroundMark x1="19949" y1="70342" x2="28389" y2="72624"/>
                        <a14:foregroundMark x1="19949" y1="75665" x2="21483" y2="73004"/>
                        <a14:foregroundMark x1="23018" y1="71863" x2="26598" y2="76046"/>
                        <a14:foregroundMark x1="26343" y1="73764" x2="30691" y2="76046"/>
                        <a14:foregroundMark x1="30435" y1="71483" x2="34783" y2="74525"/>
                        <a14:foregroundMark x1="36061" y1="73004" x2="36061" y2="72624"/>
                        <a14:foregroundMark x1="34015" y1="71863" x2="30179" y2="70722"/>
                        <a14:foregroundMark x1="29156" y1="73004" x2="23274" y2="73004"/>
                        <a14:foregroundMark x1="24808" y1="76806" x2="18670" y2="76806"/>
                        <a14:foregroundMark x1="18926" y1="75665" x2="20205" y2="71863"/>
                        <a14:foregroundMark x1="23274" y1="76046" x2="35806" y2="756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881" b="13490"/>
          <a:stretch/>
        </p:blipFill>
        <p:spPr bwMode="auto">
          <a:xfrm>
            <a:off x="209397" y="6130293"/>
            <a:ext cx="2185122" cy="9656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" name="Chart 508">
            <a:extLst>
              <a:ext uri="{FF2B5EF4-FFF2-40B4-BE49-F238E27FC236}">
                <a16:creationId xmlns:a16="http://schemas.microsoft.com/office/drawing/2014/main" id="{FF77BF2F-9E89-94B0-F678-F490F5BFF8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7865315"/>
              </p:ext>
            </p:extLst>
          </p:nvPr>
        </p:nvGraphicFramePr>
        <p:xfrm>
          <a:off x="470912" y="3166871"/>
          <a:ext cx="5486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Chart 509">
            <a:extLst>
              <a:ext uri="{FF2B5EF4-FFF2-40B4-BE49-F238E27FC236}">
                <a16:creationId xmlns:a16="http://schemas.microsoft.com/office/drawing/2014/main" id="{CB7D0494-79AA-B72E-1D6C-F965C2C890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6137216"/>
              </p:ext>
            </p:extLst>
          </p:nvPr>
        </p:nvGraphicFramePr>
        <p:xfrm>
          <a:off x="6810624" y="1768475"/>
          <a:ext cx="5486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375387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EE0C5211-E025-6A64-F174-940F46560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3133"/>
            <a:ext cx="4029022" cy="305425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10A17F9-953C-EE7C-E515-1B38929660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763" b="29485"/>
          <a:stretch/>
        </p:blipFill>
        <p:spPr>
          <a:xfrm>
            <a:off x="478487" y="3187746"/>
            <a:ext cx="2473961" cy="26791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2917287-FD74-7F7B-C30C-430532E32B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37" r="19138" b="29485"/>
          <a:stretch/>
        </p:blipFill>
        <p:spPr>
          <a:xfrm>
            <a:off x="613283" y="3476569"/>
            <a:ext cx="3545014" cy="26791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2CB64E7-DA84-106C-80FF-37296EB194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760" b="-821"/>
          <a:stretch/>
        </p:blipFill>
        <p:spPr>
          <a:xfrm>
            <a:off x="611008" y="3779584"/>
            <a:ext cx="1432131" cy="38306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193E24D-F4D2-72E7-66EB-9086F0A9E1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887" t="74280" r="1" b="-214"/>
          <a:stretch/>
        </p:blipFill>
        <p:spPr>
          <a:xfrm>
            <a:off x="6993971" y="3117391"/>
            <a:ext cx="5714999" cy="1162031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6BA093A9-B382-D2A4-EA14-174946541E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343" t="10573" r="95" b="9971"/>
          <a:stretch/>
        </p:blipFill>
        <p:spPr>
          <a:xfrm>
            <a:off x="261595" y="4103665"/>
            <a:ext cx="4245914" cy="2815158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06E4605D-A46A-6C02-E23E-473F6AEC00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221" t="89855" r="7629" b="5712"/>
          <a:stretch/>
        </p:blipFill>
        <p:spPr>
          <a:xfrm>
            <a:off x="4444336" y="4982504"/>
            <a:ext cx="3962400" cy="304800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CFBBD369-8204-C005-B0AE-AC27F21451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877" t="93646" r="40647" b="1921"/>
          <a:stretch/>
        </p:blipFill>
        <p:spPr>
          <a:xfrm>
            <a:off x="4427816" y="5256695"/>
            <a:ext cx="1971622" cy="304800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A557B28E-8B58-3DED-347A-1786F3A8AC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391" t="91096" r="49598" b="6338"/>
          <a:stretch/>
        </p:blipFill>
        <p:spPr>
          <a:xfrm>
            <a:off x="4464214" y="4725681"/>
            <a:ext cx="1830569" cy="176428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F8B2FF74-5654-9392-D5C1-D8284A390B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06" t="7688" r="-548" b="13513"/>
          <a:stretch/>
        </p:blipFill>
        <p:spPr>
          <a:xfrm>
            <a:off x="8690250" y="4239927"/>
            <a:ext cx="4133045" cy="2938748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865BC7AF-011A-49FB-D89D-3B6D50DEDC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55" t="86324" r="54435" b="9879"/>
          <a:stretch/>
        </p:blipFill>
        <p:spPr>
          <a:xfrm>
            <a:off x="5554610" y="5817033"/>
            <a:ext cx="3124200" cy="241056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D075216D-411A-D262-1176-2A1DAF113C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815" t="87203" r="19493" b="9031"/>
          <a:stretch/>
        </p:blipFill>
        <p:spPr>
          <a:xfrm>
            <a:off x="5699610" y="6111429"/>
            <a:ext cx="2743200" cy="239050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45BE59C5-FEEC-1DBD-C402-1775ECF52E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024" t="90546" r="32718" b="6293"/>
          <a:stretch/>
        </p:blipFill>
        <p:spPr>
          <a:xfrm>
            <a:off x="4986754" y="6301671"/>
            <a:ext cx="3815852" cy="200644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6484321A-A3EC-F558-1876-44BDD1BF52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03" t="90879" r="68541" b="6555"/>
          <a:stretch/>
        </p:blipFill>
        <p:spPr>
          <a:xfrm>
            <a:off x="4464214" y="4475300"/>
            <a:ext cx="2595657" cy="176427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1255475A-C059-2E72-AD88-74D062BB6E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-887" b="24365"/>
          <a:stretch/>
        </p:blipFill>
        <p:spPr>
          <a:xfrm>
            <a:off x="7164456" y="18602"/>
            <a:ext cx="5334000" cy="3163074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C2395254-5C74-0CF1-28C3-EC586E8B4D7D}"/>
              </a:ext>
            </a:extLst>
          </p:cNvPr>
          <p:cNvSpPr txBox="1"/>
          <p:nvPr/>
        </p:nvSpPr>
        <p:spPr>
          <a:xfrm>
            <a:off x="4618631" y="1625423"/>
            <a:ext cx="270308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15" normalizeH="0" baseline="0" noProof="0" dirty="0">
                <a:ln>
                  <a:noFill/>
                </a:ln>
                <a:solidFill>
                  <a:srgbClr val="00A6B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Grado de </a:t>
            </a:r>
            <a:r>
              <a:rPr kumimoji="0" lang="en-US" sz="2000" b="1" i="0" u="none" strike="noStrike" kern="1200" cap="none" spc="15" normalizeH="0" baseline="0" noProof="0" dirty="0" err="1">
                <a:ln>
                  <a:noFill/>
                </a:ln>
                <a:solidFill>
                  <a:srgbClr val="00A6B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independencia</a:t>
            </a:r>
            <a:r>
              <a:rPr kumimoji="0" lang="en-US" sz="2000" b="1" i="0" u="none" strike="noStrike" kern="1200" cap="none" spc="15" normalizeH="0" baseline="0" noProof="0" dirty="0">
                <a:ln>
                  <a:noFill/>
                </a:ln>
                <a:solidFill>
                  <a:srgbClr val="00A6B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1" i="0" u="none" strike="noStrike" kern="1200" cap="none" spc="15" normalizeH="0" baseline="0" noProof="0" dirty="0" err="1">
                <a:ln>
                  <a:noFill/>
                </a:ln>
                <a:solidFill>
                  <a:srgbClr val="00A6B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observado</a:t>
            </a:r>
            <a:r>
              <a:rPr kumimoji="0" lang="en-US" sz="2000" b="1" i="0" u="none" strike="noStrike" kern="1200" cap="none" spc="15" normalizeH="0" baseline="0" noProof="0" dirty="0">
                <a:ln>
                  <a:noFill/>
                </a:ln>
                <a:solidFill>
                  <a:srgbClr val="00A6B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1" i="0" u="none" strike="noStrike" kern="1200" cap="none" spc="15" normalizeH="0" baseline="0" noProof="0" dirty="0" err="1">
                <a:ln>
                  <a:noFill/>
                </a:ln>
                <a:solidFill>
                  <a:srgbClr val="00A6B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</a:t>
            </a:r>
            <a:r>
              <a:rPr kumimoji="0" lang="en-US" sz="2000" b="1" i="0" u="none" strike="noStrike" kern="1200" cap="none" spc="15" normalizeH="0" baseline="0" noProof="0" dirty="0">
                <a:ln>
                  <a:noFill/>
                </a:ln>
                <a:solidFill>
                  <a:srgbClr val="00A6B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sus </a:t>
            </a:r>
            <a:r>
              <a:rPr kumimoji="0" lang="en-US" sz="2000" b="1" i="0" u="none" strike="noStrike" kern="1200" cap="none" spc="15" normalizeH="0" baseline="0" noProof="0" dirty="0" err="1">
                <a:ln>
                  <a:noFill/>
                </a:ln>
                <a:solidFill>
                  <a:srgbClr val="00A6B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actuaciones</a:t>
            </a:r>
            <a:endParaRPr kumimoji="0" lang="en-US" sz="2000" b="1" i="0" u="none" strike="noStrike" kern="1200" cap="none" spc="15" normalizeH="0" baseline="0" noProof="0" dirty="0">
              <a:ln>
                <a:noFill/>
              </a:ln>
              <a:solidFill>
                <a:srgbClr val="00A6B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15" normalizeH="0" baseline="0" noProof="0" dirty="0">
                <a:ln>
                  <a:noFill/>
                </a:ln>
                <a:solidFill>
                  <a:srgbClr val="00A6B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lang="es-C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554F257D-2735-A7C3-BDE5-A021F11EE1F4}"/>
              </a:ext>
            </a:extLst>
          </p:cNvPr>
          <p:cNvSpPr txBox="1"/>
          <p:nvPr/>
        </p:nvSpPr>
        <p:spPr>
          <a:xfrm>
            <a:off x="4464214" y="215025"/>
            <a:ext cx="5714999" cy="480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15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n-ea"/>
                <a:cs typeface="Arial"/>
              </a:rPr>
              <a:t>INDEPENDENCIA</a:t>
            </a:r>
            <a:endParaRPr kumimoji="0" lang="es-CL" sz="2400" b="1" i="0" u="none" strike="noStrike" kern="1200" cap="none" spc="15" normalizeH="0" baseline="0" noProof="0" dirty="0">
              <a:ln>
                <a:noFill/>
              </a:ln>
              <a:solidFill>
                <a:srgbClr val="C0504D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F21D3FB3-A6E5-744F-9E17-AC83123E889D}"/>
              </a:ext>
            </a:extLst>
          </p:cNvPr>
          <p:cNvSpPr txBox="1"/>
          <p:nvPr/>
        </p:nvSpPr>
        <p:spPr>
          <a:xfrm>
            <a:off x="967770" y="430433"/>
            <a:ext cx="27030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15" normalizeH="0" baseline="0" noProof="0" dirty="0">
                <a:ln>
                  <a:noFill/>
                </a:ln>
                <a:solidFill>
                  <a:srgbClr val="00A6B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Chile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15" normalizeH="0" baseline="0" noProof="0" dirty="0">
                <a:ln>
                  <a:noFill/>
                </a:ln>
                <a:solidFill>
                  <a:srgbClr val="00A6B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lang="es-C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A44F2BCD-2D31-1242-F363-B5C2B671051C}"/>
              </a:ext>
            </a:extLst>
          </p:cNvPr>
          <p:cNvSpPr txBox="1"/>
          <p:nvPr/>
        </p:nvSpPr>
        <p:spPr>
          <a:xfrm>
            <a:off x="8153400" y="365877"/>
            <a:ext cx="27030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15" normalizeH="0" baseline="0" noProof="0" dirty="0">
                <a:ln>
                  <a:noFill/>
                </a:ln>
                <a:solidFill>
                  <a:srgbClr val="00A6B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Colombia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15" normalizeH="0" baseline="0" noProof="0" dirty="0">
                <a:ln>
                  <a:noFill/>
                </a:ln>
                <a:solidFill>
                  <a:srgbClr val="00A6B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lang="es-C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2B6DBAA3-386C-7B98-9B1A-CBD40DAB06C8}"/>
              </a:ext>
            </a:extLst>
          </p:cNvPr>
          <p:cNvSpPr txBox="1"/>
          <p:nvPr/>
        </p:nvSpPr>
        <p:spPr>
          <a:xfrm>
            <a:off x="893115" y="4297784"/>
            <a:ext cx="27030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15" normalizeH="0" baseline="0" noProof="0" dirty="0">
                <a:ln>
                  <a:noFill/>
                </a:ln>
                <a:solidFill>
                  <a:srgbClr val="00A6B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Ecuador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15" normalizeH="0" baseline="0" noProof="0" dirty="0">
                <a:ln>
                  <a:noFill/>
                </a:ln>
                <a:solidFill>
                  <a:srgbClr val="00A6B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lang="es-C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47D71664-4234-C277-46CA-8E70B67A865F}"/>
              </a:ext>
            </a:extLst>
          </p:cNvPr>
          <p:cNvSpPr txBox="1"/>
          <p:nvPr/>
        </p:nvSpPr>
        <p:spPr>
          <a:xfrm>
            <a:off x="9274753" y="4459952"/>
            <a:ext cx="27030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15" normalizeH="0" baseline="0" noProof="0" dirty="0">
                <a:ln>
                  <a:noFill/>
                </a:ln>
                <a:solidFill>
                  <a:srgbClr val="00A6B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15" normalizeH="0" baseline="0" noProof="0" dirty="0">
                <a:ln>
                  <a:noFill/>
                </a:ln>
                <a:solidFill>
                  <a:srgbClr val="00A6B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lang="es-C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D88BF892-6B7F-5FAE-0BC5-9AC19FF44A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0838" t="94049" r="10730" b="2185"/>
          <a:stretch/>
        </p:blipFill>
        <p:spPr>
          <a:xfrm>
            <a:off x="7266755" y="7028920"/>
            <a:ext cx="1457446" cy="239050"/>
          </a:xfrm>
          <a:prstGeom prst="rect">
            <a:avLst/>
          </a:prstGeom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E66EB9FE-723E-E247-5B3B-D55CB45092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1" t="93625" r="56151" b="2366"/>
          <a:stretch/>
        </p:blipFill>
        <p:spPr>
          <a:xfrm>
            <a:off x="5219473" y="6511938"/>
            <a:ext cx="3459337" cy="254485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7BD4853E-53EA-4A66-29D7-42DFF63CF8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830" t="94014" r="30269" b="1978"/>
          <a:stretch/>
        </p:blipFill>
        <p:spPr>
          <a:xfrm>
            <a:off x="6520779" y="6776046"/>
            <a:ext cx="2048131" cy="25448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505690E-913E-91FC-FEA6-788BB882491E}"/>
              </a:ext>
            </a:extLst>
          </p:cNvPr>
          <p:cNvSpPr txBox="1"/>
          <p:nvPr/>
        </p:nvSpPr>
        <p:spPr>
          <a:xfrm>
            <a:off x="1015612" y="839342"/>
            <a:ext cx="157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dirty="0">
                <a:solidFill>
                  <a:srgbClr val="404040"/>
                </a:solidFill>
                <a:latin typeface="Verdana" panose="020B0604030504040204" pitchFamily="34" charset="0"/>
              </a:rPr>
              <a:t>PROM</a:t>
            </a: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= 5.7</a:t>
            </a: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C24EA32-B596-670B-124A-040E6F8E724A}"/>
              </a:ext>
            </a:extLst>
          </p:cNvPr>
          <p:cNvSpPr txBox="1"/>
          <p:nvPr/>
        </p:nvSpPr>
        <p:spPr>
          <a:xfrm>
            <a:off x="8234457" y="783067"/>
            <a:ext cx="64736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dirty="0">
                <a:solidFill>
                  <a:srgbClr val="404040"/>
                </a:solidFill>
                <a:latin typeface="Verdana" panose="020B0604030504040204" pitchFamily="34" charset="0"/>
              </a:rPr>
              <a:t>PROM</a:t>
            </a: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= 4.5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8F3D92C-397E-CBA0-6A1A-E2C201DDC269}"/>
              </a:ext>
            </a:extLst>
          </p:cNvPr>
          <p:cNvSpPr txBox="1"/>
          <p:nvPr/>
        </p:nvSpPr>
        <p:spPr>
          <a:xfrm>
            <a:off x="798444" y="4704422"/>
            <a:ext cx="73549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dirty="0">
                <a:solidFill>
                  <a:srgbClr val="404040"/>
                </a:solidFill>
                <a:latin typeface="Verdana" panose="020B0604030504040204" pitchFamily="34" charset="0"/>
              </a:rPr>
              <a:t>PROM</a:t>
            </a: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= 4.8</a:t>
            </a: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1D46642-4FDF-8E89-57F1-DFD7114F40DB}"/>
              </a:ext>
            </a:extLst>
          </p:cNvPr>
          <p:cNvSpPr txBox="1"/>
          <p:nvPr/>
        </p:nvSpPr>
        <p:spPr>
          <a:xfrm>
            <a:off x="9254875" y="4821004"/>
            <a:ext cx="73549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dirty="0">
                <a:solidFill>
                  <a:srgbClr val="404040"/>
                </a:solidFill>
                <a:latin typeface="Verdana" panose="020B0604030504040204" pitchFamily="34" charset="0"/>
              </a:rPr>
              <a:t>PROM </a:t>
            </a: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= 5.3</a:t>
            </a: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0116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34D13C9-43CB-BEE5-D463-185E19B2E2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85" r="1520"/>
          <a:stretch/>
        </p:blipFill>
        <p:spPr>
          <a:xfrm>
            <a:off x="0" y="92074"/>
            <a:ext cx="4727639" cy="331675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C007B5D-826D-6D1E-BDA8-2E409D6FE1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763" b="29485"/>
          <a:stretch/>
        </p:blipFill>
        <p:spPr>
          <a:xfrm>
            <a:off x="41361" y="3408831"/>
            <a:ext cx="2667000" cy="28882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4444730-053D-EF10-332E-140BD6FAD4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37" r="19138" b="29485"/>
          <a:stretch/>
        </p:blipFill>
        <p:spPr>
          <a:xfrm>
            <a:off x="176157" y="3697654"/>
            <a:ext cx="3821626" cy="28882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130505D-1845-594A-AD55-A64A67E4ED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760" b="-821"/>
          <a:stretch/>
        </p:blipFill>
        <p:spPr>
          <a:xfrm>
            <a:off x="173882" y="4000670"/>
            <a:ext cx="1543878" cy="41295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60F0A70-7BAE-9973-BCF9-78127A5A5B01}"/>
              </a:ext>
            </a:extLst>
          </p:cNvPr>
          <p:cNvSpPr txBox="1"/>
          <p:nvPr/>
        </p:nvSpPr>
        <p:spPr>
          <a:xfrm>
            <a:off x="685800" y="127827"/>
            <a:ext cx="27030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15" normalizeH="0" baseline="0" noProof="0" dirty="0">
                <a:ln>
                  <a:noFill/>
                </a:ln>
                <a:solidFill>
                  <a:srgbClr val="00A6B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Chile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15" normalizeH="0" baseline="0" noProof="0" dirty="0">
                <a:ln>
                  <a:noFill/>
                </a:ln>
                <a:solidFill>
                  <a:srgbClr val="00A6B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lang="es-C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14E9A4E-5C33-9610-3B24-D78BCFCDCD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95"/>
          <a:stretch/>
        </p:blipFill>
        <p:spPr>
          <a:xfrm>
            <a:off x="8133229" y="4030865"/>
            <a:ext cx="4820771" cy="327995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CD86C9A-960F-A1F0-8CCF-8A1731D8AB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55" t="86324" r="54435" b="9879"/>
          <a:stretch/>
        </p:blipFill>
        <p:spPr>
          <a:xfrm>
            <a:off x="4982271" y="5612462"/>
            <a:ext cx="3124200" cy="24105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0317DA6-BEE6-579D-6E18-1AAA4F3CC2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815" t="87203" r="19493" b="9031"/>
          <a:stretch/>
        </p:blipFill>
        <p:spPr>
          <a:xfrm>
            <a:off x="5210413" y="5906949"/>
            <a:ext cx="2743200" cy="23905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4DE5EEB-5939-3C3B-93A7-C77F1C3D30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24" t="90546" r="32718" b="6293"/>
          <a:stretch/>
        </p:blipFill>
        <p:spPr>
          <a:xfrm>
            <a:off x="4497557" y="6097191"/>
            <a:ext cx="3815852" cy="20064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F3F8F40-6DA0-B70B-F7E9-C51D1A5747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838" t="94049" r="10730" b="2185"/>
          <a:stretch/>
        </p:blipFill>
        <p:spPr>
          <a:xfrm>
            <a:off x="6777558" y="6824440"/>
            <a:ext cx="1457446" cy="23905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FD34483-E39A-39BF-C596-CB09BE261C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" t="93625" r="56151" b="2366"/>
          <a:stretch/>
        </p:blipFill>
        <p:spPr>
          <a:xfrm>
            <a:off x="4730276" y="6307458"/>
            <a:ext cx="3459337" cy="25448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BBF1D75-C4AA-68E3-C7D1-18A2D1B886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830" t="94014" r="30269" b="1978"/>
          <a:stretch/>
        </p:blipFill>
        <p:spPr>
          <a:xfrm>
            <a:off x="6031582" y="6571566"/>
            <a:ext cx="2048131" cy="25448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028BD44B-A5CB-2320-F2C9-F16A088D54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2601" y="180891"/>
            <a:ext cx="5410955" cy="301984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53D40027-BC7E-B4A5-973D-B4C881B85B5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6" t="9623"/>
          <a:stretch/>
        </p:blipFill>
        <p:spPr>
          <a:xfrm>
            <a:off x="6772502" y="3137251"/>
            <a:ext cx="6168246" cy="84922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E158C23C-F5D3-CAF5-4BB3-6797E6A874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95" y="4275300"/>
            <a:ext cx="4276036" cy="2902997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F66191F4-B891-0E66-7DAE-C1976748E41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1221" t="89855" r="7629" b="5712"/>
          <a:stretch/>
        </p:blipFill>
        <p:spPr>
          <a:xfrm>
            <a:off x="4124892" y="4819379"/>
            <a:ext cx="3962400" cy="30480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371FA492-FF66-2378-B163-FA370587503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8877" t="93646" r="40647" b="1921"/>
          <a:stretch/>
        </p:blipFill>
        <p:spPr>
          <a:xfrm>
            <a:off x="4108372" y="5093570"/>
            <a:ext cx="1971622" cy="30480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79D8307F-77E8-F7C2-4CF6-6E657F48DAA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1391" t="91096" r="49598" b="6338"/>
          <a:stretch/>
        </p:blipFill>
        <p:spPr>
          <a:xfrm>
            <a:off x="4144770" y="4562556"/>
            <a:ext cx="1830569" cy="176428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EE3AD3FC-8FED-7996-4F77-2AE4B6EDC69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503" t="90879" r="68541" b="6555"/>
          <a:stretch/>
        </p:blipFill>
        <p:spPr>
          <a:xfrm>
            <a:off x="4144770" y="4312175"/>
            <a:ext cx="2595657" cy="176427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5A1FE1CE-5E28-A5B0-3AC2-CBD0B4322C23}"/>
              </a:ext>
            </a:extLst>
          </p:cNvPr>
          <p:cNvSpPr txBox="1"/>
          <p:nvPr/>
        </p:nvSpPr>
        <p:spPr>
          <a:xfrm>
            <a:off x="4694168" y="1451023"/>
            <a:ext cx="28238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15" normalizeH="0" baseline="0" noProof="0" dirty="0">
                <a:ln>
                  <a:noFill/>
                </a:ln>
                <a:solidFill>
                  <a:srgbClr val="00A6B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Grado de predictibilidad de sus decisiones</a:t>
            </a:r>
            <a:endParaRPr kumimoji="0" lang="es-C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37BB5E7-4636-144B-6F80-F2D0B1F4F35F}"/>
              </a:ext>
            </a:extLst>
          </p:cNvPr>
          <p:cNvSpPr txBox="1"/>
          <p:nvPr/>
        </p:nvSpPr>
        <p:spPr>
          <a:xfrm>
            <a:off x="4531483" y="244625"/>
            <a:ext cx="2958387" cy="480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s-ES" sz="2400" b="1" spc="15" dirty="0">
                <a:solidFill>
                  <a:srgbClr val="C0504D"/>
                </a:solidFill>
                <a:highlight>
                  <a:srgbClr val="FFFF00"/>
                </a:highlight>
                <a:latin typeface="Arial"/>
                <a:cs typeface="Arial"/>
              </a:rPr>
              <a:t>PREDICTIBILIDAD</a:t>
            </a:r>
            <a:endParaRPr kumimoji="0" lang="es-CL" sz="2400" b="1" i="0" u="none" strike="noStrike" kern="1200" cap="none" spc="15" normalizeH="0" baseline="0" noProof="0" dirty="0">
              <a:ln>
                <a:noFill/>
              </a:ln>
              <a:solidFill>
                <a:srgbClr val="C0504D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3774A231-2DE2-D395-9349-E339B379E447}"/>
              </a:ext>
            </a:extLst>
          </p:cNvPr>
          <p:cNvSpPr txBox="1"/>
          <p:nvPr/>
        </p:nvSpPr>
        <p:spPr>
          <a:xfrm>
            <a:off x="8209491" y="315033"/>
            <a:ext cx="27030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15" normalizeH="0" baseline="0" noProof="0" dirty="0">
                <a:ln>
                  <a:noFill/>
                </a:ln>
                <a:solidFill>
                  <a:srgbClr val="00A6B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Colombia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15" normalizeH="0" baseline="0" noProof="0" dirty="0">
                <a:ln>
                  <a:noFill/>
                </a:ln>
                <a:solidFill>
                  <a:srgbClr val="00A6B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lang="es-C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6B257AC2-2339-FBD4-52ED-72C7134DB3A8}"/>
              </a:ext>
            </a:extLst>
          </p:cNvPr>
          <p:cNvSpPr txBox="1"/>
          <p:nvPr/>
        </p:nvSpPr>
        <p:spPr>
          <a:xfrm>
            <a:off x="706964" y="4380532"/>
            <a:ext cx="27030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15" normalizeH="0" baseline="0" noProof="0" dirty="0">
                <a:ln>
                  <a:noFill/>
                </a:ln>
                <a:solidFill>
                  <a:srgbClr val="00A6B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Ecuador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15" normalizeH="0" baseline="0" noProof="0" dirty="0">
                <a:ln>
                  <a:noFill/>
                </a:ln>
                <a:solidFill>
                  <a:srgbClr val="00A6B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lang="es-C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045CE01C-89AC-9501-E5B5-CC66930C9FCE}"/>
              </a:ext>
            </a:extLst>
          </p:cNvPr>
          <p:cNvSpPr txBox="1"/>
          <p:nvPr/>
        </p:nvSpPr>
        <p:spPr>
          <a:xfrm>
            <a:off x="8848441" y="4134659"/>
            <a:ext cx="27030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15" normalizeH="0" baseline="0" noProof="0" dirty="0">
                <a:ln>
                  <a:noFill/>
                </a:ln>
                <a:solidFill>
                  <a:srgbClr val="00A6B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15" normalizeH="0" baseline="0" noProof="0" dirty="0">
                <a:ln>
                  <a:noFill/>
                </a:ln>
                <a:solidFill>
                  <a:srgbClr val="00A6B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endParaRPr kumimoji="0" lang="es-C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01EE855-ED81-3292-6B53-C8F8D608BF63}"/>
              </a:ext>
            </a:extLst>
          </p:cNvPr>
          <p:cNvSpPr txBox="1"/>
          <p:nvPr/>
        </p:nvSpPr>
        <p:spPr>
          <a:xfrm>
            <a:off x="685800" y="593408"/>
            <a:ext cx="64736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dirty="0">
                <a:solidFill>
                  <a:srgbClr val="404040"/>
                </a:solidFill>
                <a:latin typeface="Verdana" panose="020B0604030504040204" pitchFamily="34" charset="0"/>
              </a:rPr>
              <a:t>PROM</a:t>
            </a: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= 4.4</a:t>
            </a: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42F1637-6DBC-DD7F-CD5E-6E5546150547}"/>
              </a:ext>
            </a:extLst>
          </p:cNvPr>
          <p:cNvSpPr txBox="1"/>
          <p:nvPr/>
        </p:nvSpPr>
        <p:spPr>
          <a:xfrm>
            <a:off x="8297018" y="707605"/>
            <a:ext cx="64736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PROM = 4.2 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6396AF86-C2A3-E440-EC07-92A736BC7CC8}"/>
              </a:ext>
            </a:extLst>
          </p:cNvPr>
          <p:cNvSpPr txBox="1"/>
          <p:nvPr/>
        </p:nvSpPr>
        <p:spPr>
          <a:xfrm>
            <a:off x="623364" y="4837806"/>
            <a:ext cx="7388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dirty="0">
                <a:solidFill>
                  <a:srgbClr val="404040"/>
                </a:solidFill>
                <a:latin typeface="Verdana" panose="020B0604030504040204" pitchFamily="34" charset="0"/>
              </a:rPr>
              <a:t>PROM</a:t>
            </a: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= 4.1</a:t>
            </a: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69E9A7B8-B89C-B649-74A7-C06A5329C7F3}"/>
              </a:ext>
            </a:extLst>
          </p:cNvPr>
          <p:cNvSpPr txBox="1"/>
          <p:nvPr/>
        </p:nvSpPr>
        <p:spPr>
          <a:xfrm>
            <a:off x="8804325" y="4490355"/>
            <a:ext cx="7388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dirty="0">
                <a:solidFill>
                  <a:srgbClr val="404040"/>
                </a:solidFill>
                <a:latin typeface="Verdana" panose="020B0604030504040204" pitchFamily="34" charset="0"/>
              </a:rPr>
              <a:t>PROM</a:t>
            </a: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= 5.2</a:t>
            </a: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7727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33">
            <a:extLst>
              <a:ext uri="{FF2B5EF4-FFF2-40B4-BE49-F238E27FC236}">
                <a16:creationId xmlns:a16="http://schemas.microsoft.com/office/drawing/2014/main" id="{E3030F2D-8DF8-BA4E-A94A-26B030EA24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996" b="79848" l="9974" r="89770">
                        <a14:foregroundMark x1="29156" y1="26996" x2="29156" y2="26996"/>
                        <a14:foregroundMark x1="17136" y1="72243" x2="17136" y2="72243"/>
                        <a14:foregroundMark x1="22251" y1="73764" x2="22251" y2="73764"/>
                        <a14:foregroundMark x1="39898" y1="74525" x2="39898" y2="74525"/>
                        <a14:foregroundMark x1="46803" y1="73764" x2="46803" y2="73764"/>
                        <a14:foregroundMark x1="49872" y1="72243" x2="49872" y2="72243"/>
                        <a14:foregroundMark x1="55754" y1="74525" x2="55754" y2="74525"/>
                        <a14:foregroundMark x1="60102" y1="73384" x2="60102" y2="73384"/>
                        <a14:foregroundMark x1="63939" y1="72624" x2="63939" y2="72624"/>
                        <a14:foregroundMark x1="66240" y1="73384" x2="66240" y2="73384"/>
                        <a14:foregroundMark x1="70844" y1="72243" x2="70844" y2="72243"/>
                        <a14:foregroundMark x1="74936" y1="73004" x2="74936" y2="73004"/>
                        <a14:foregroundMark x1="79028" y1="72624" x2="79028" y2="72624"/>
                        <a14:foregroundMark x1="78517" y1="69582" x2="78517" y2="69582"/>
                        <a14:foregroundMark x1="82864" y1="73384" x2="82864" y2="73384"/>
                        <a14:foregroundMark x1="28389" y1="73764" x2="28389" y2="73764"/>
                        <a14:foregroundMark x1="30179" y1="73004" x2="30179" y2="73004"/>
                        <a14:foregroundMark x1="32737" y1="72624" x2="32737" y2="72624"/>
                        <a14:foregroundMark x1="33504" y1="71483" x2="33504" y2="71483"/>
                        <a14:foregroundMark x1="35294" y1="72624" x2="35294" y2="72624"/>
                        <a14:foregroundMark x1="35294" y1="73764" x2="35294" y2="73764"/>
                        <a14:foregroundMark x1="35550" y1="76046" x2="35550" y2="76046"/>
                        <a14:foregroundMark x1="19949" y1="70342" x2="28389" y2="72624"/>
                        <a14:foregroundMark x1="19949" y1="75665" x2="21483" y2="73004"/>
                        <a14:foregroundMark x1="23018" y1="71863" x2="26598" y2="76046"/>
                        <a14:foregroundMark x1="26343" y1="73764" x2="30691" y2="76046"/>
                        <a14:foregroundMark x1="30435" y1="71483" x2="34783" y2="74525"/>
                        <a14:foregroundMark x1="36061" y1="73004" x2="36061" y2="72624"/>
                        <a14:foregroundMark x1="34015" y1="71863" x2="30179" y2="70722"/>
                        <a14:foregroundMark x1="29156" y1="73004" x2="23274" y2="73004"/>
                        <a14:foregroundMark x1="24808" y1="76806" x2="18670" y2="76806"/>
                        <a14:foregroundMark x1="18926" y1="75665" x2="20205" y2="71863"/>
                        <a14:foregroundMark x1="23274" y1="76046" x2="35806" y2="756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881" b="13490"/>
          <a:stretch/>
        </p:blipFill>
        <p:spPr bwMode="auto">
          <a:xfrm>
            <a:off x="10514683" y="6188002"/>
            <a:ext cx="2185122" cy="9656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object 8">
            <a:extLst>
              <a:ext uri="{FF2B5EF4-FFF2-40B4-BE49-F238E27FC236}">
                <a16:creationId xmlns:a16="http://schemas.microsoft.com/office/drawing/2014/main" id="{CA0C1108-0DAA-4D81-BF31-1AB63D143496}"/>
              </a:ext>
            </a:extLst>
          </p:cNvPr>
          <p:cNvSpPr txBox="1"/>
          <p:nvPr/>
        </p:nvSpPr>
        <p:spPr>
          <a:xfrm>
            <a:off x="304800" y="2379023"/>
            <a:ext cx="6375380" cy="10615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12700" marR="5080" indent="-635">
              <a:lnSpc>
                <a:spcPct val="116700"/>
              </a:lnSpc>
              <a:spcBef>
                <a:spcPts val="100"/>
              </a:spcBef>
              <a:defRPr sz="1000" b="1" spc="15">
                <a:solidFill>
                  <a:srgbClr val="00A6B8"/>
                </a:solidFill>
                <a:latin typeface="Arial"/>
                <a:cs typeface="Arial"/>
              </a:defRPr>
            </a:lvl1pPr>
          </a:lstStyle>
          <a:p>
            <a:r>
              <a:rPr lang="es-ES" sz="2000" dirty="0"/>
              <a:t>Profundidad del análisis jurídico en las decisiones de los diferentes órganos/entes/divisiones/cuerpos.</a:t>
            </a:r>
            <a:endParaRPr lang="es-CL" sz="20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886CB26-7B22-43D7-BBBA-DE2FB0B74C8F}"/>
              </a:ext>
            </a:extLst>
          </p:cNvPr>
          <p:cNvSpPr/>
          <p:nvPr/>
        </p:nvSpPr>
        <p:spPr>
          <a:xfrm>
            <a:off x="75754" y="7116118"/>
            <a:ext cx="350564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Segoe UI Light" panose="020B0502040204020203" pitchFamily="34" charset="0"/>
              </a:rPr>
              <a:t>© 2023. For information, contact Deloitte Touche Tohmatsu Limited.</a:t>
            </a:r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5252E98A-1655-CC2C-1778-7875383B3999}"/>
              </a:ext>
            </a:extLst>
          </p:cNvPr>
          <p:cNvSpPr txBox="1"/>
          <p:nvPr/>
        </p:nvSpPr>
        <p:spPr>
          <a:xfrm>
            <a:off x="7467600" y="916064"/>
            <a:ext cx="4550265" cy="10615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n-US"/>
            </a:defPPr>
            <a:lvl1pPr marL="12700" marR="5080" indent="-635">
              <a:lnSpc>
                <a:spcPct val="116700"/>
              </a:lnSpc>
              <a:spcBef>
                <a:spcPts val="100"/>
              </a:spcBef>
              <a:defRPr sz="1000" b="1" spc="15">
                <a:solidFill>
                  <a:srgbClr val="00A6B8"/>
                </a:solidFill>
                <a:latin typeface="Arial"/>
                <a:cs typeface="Arial"/>
              </a:defRPr>
            </a:lvl1pPr>
          </a:lstStyle>
          <a:p>
            <a:r>
              <a:rPr lang="es-ES" sz="2000" dirty="0"/>
              <a:t>Profundidad de análisis económico en las decisiones de los diferentes órganos/entes/divisiones/cuerpos.</a:t>
            </a:r>
            <a:endParaRPr lang="es-CL" sz="2000" dirty="0"/>
          </a:p>
        </p:txBody>
      </p:sp>
      <p:grpSp>
        <p:nvGrpSpPr>
          <p:cNvPr id="16" name="Group 61">
            <a:extLst>
              <a:ext uri="{FF2B5EF4-FFF2-40B4-BE49-F238E27FC236}">
                <a16:creationId xmlns:a16="http://schemas.microsoft.com/office/drawing/2014/main" id="{CADA331E-5EE1-E246-4478-C72E0034CD46}"/>
              </a:ext>
            </a:extLst>
          </p:cNvPr>
          <p:cNvGrpSpPr/>
          <p:nvPr/>
        </p:nvGrpSpPr>
        <p:grpSpPr>
          <a:xfrm>
            <a:off x="7457678" y="5074636"/>
            <a:ext cx="5145030" cy="480568"/>
            <a:chOff x="417067" y="38762"/>
            <a:chExt cx="3268172" cy="316989"/>
          </a:xfrm>
        </p:grpSpPr>
        <p:sp>
          <p:nvSpPr>
            <p:cNvPr id="17" name="Rectangle 62">
              <a:extLst>
                <a:ext uri="{FF2B5EF4-FFF2-40B4-BE49-F238E27FC236}">
                  <a16:creationId xmlns:a16="http://schemas.microsoft.com/office/drawing/2014/main" id="{FD4388A6-DB36-9B3D-CD56-C09D3DCD4AC1}"/>
                </a:ext>
              </a:extLst>
            </p:cNvPr>
            <p:cNvSpPr/>
            <p:nvPr/>
          </p:nvSpPr>
          <p:spPr bwMode="gray">
            <a:xfrm>
              <a:off x="417067" y="94177"/>
              <a:ext cx="189865" cy="189865"/>
            </a:xfrm>
            <a:prstGeom prst="rect">
              <a:avLst/>
            </a:prstGeom>
            <a:solidFill>
              <a:schemeClr val="accent1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/>
            </a:p>
          </p:txBody>
        </p:sp>
        <p:sp>
          <p:nvSpPr>
            <p:cNvPr id="18" name="Text Box 2">
              <a:extLst>
                <a:ext uri="{FF2B5EF4-FFF2-40B4-BE49-F238E27FC236}">
                  <a16:creationId xmlns:a16="http://schemas.microsoft.com/office/drawing/2014/main" id="{879E9986-0132-ED71-0DE1-CF89C7191C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927" y="47141"/>
              <a:ext cx="578199" cy="30023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4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Chile</a:t>
              </a:r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A5128077-3778-5F49-445A-BDFCAEA9408C}"/>
                </a:ext>
              </a:extLst>
            </p:cNvPr>
            <p:cNvSpPr/>
            <p:nvPr/>
          </p:nvSpPr>
          <p:spPr bwMode="gray">
            <a:xfrm>
              <a:off x="1185126" y="93906"/>
              <a:ext cx="189865" cy="189865"/>
            </a:xfrm>
            <a:prstGeom prst="rect">
              <a:avLst/>
            </a:prstGeom>
            <a:solidFill>
              <a:schemeClr val="accent2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/>
            </a:p>
          </p:txBody>
        </p:sp>
        <p:sp>
          <p:nvSpPr>
            <p:cNvPr id="22" name="Text Box 2">
              <a:extLst>
                <a:ext uri="{FF2B5EF4-FFF2-40B4-BE49-F238E27FC236}">
                  <a16:creationId xmlns:a16="http://schemas.microsoft.com/office/drawing/2014/main" id="{71D6A9B2-2C8E-AE5D-822E-1511F42E93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4991" y="47141"/>
              <a:ext cx="794804" cy="3086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4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Colombia</a:t>
              </a:r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15037211-1A74-544E-1BC5-CF87F7B389E2}"/>
                </a:ext>
              </a:extLst>
            </p:cNvPr>
            <p:cNvSpPr/>
            <p:nvPr/>
          </p:nvSpPr>
          <p:spPr bwMode="gray">
            <a:xfrm>
              <a:off x="2128317" y="93906"/>
              <a:ext cx="189865" cy="189865"/>
            </a:xfrm>
            <a:prstGeom prst="rect">
              <a:avLst/>
            </a:prstGeom>
            <a:solidFill>
              <a:schemeClr val="accent3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/>
            </a:p>
          </p:txBody>
        </p:sp>
        <p:sp>
          <p:nvSpPr>
            <p:cNvPr id="24" name="Text Box 2">
              <a:extLst>
                <a:ext uri="{FF2B5EF4-FFF2-40B4-BE49-F238E27FC236}">
                  <a16:creationId xmlns:a16="http://schemas.microsoft.com/office/drawing/2014/main" id="{82770F0C-C705-3E57-4020-72081E177D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7965" y="42875"/>
              <a:ext cx="683439" cy="30846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4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Ecuador</a:t>
              </a:r>
            </a:p>
          </p:txBody>
        </p:sp>
        <p:sp>
          <p:nvSpPr>
            <p:cNvPr id="25" name="Rectangle 68">
              <a:extLst>
                <a:ext uri="{FF2B5EF4-FFF2-40B4-BE49-F238E27FC236}">
                  <a16:creationId xmlns:a16="http://schemas.microsoft.com/office/drawing/2014/main" id="{4EA25091-82A6-0F39-7FFC-AD381E3A4FF8}"/>
                </a:ext>
              </a:extLst>
            </p:cNvPr>
            <p:cNvSpPr/>
            <p:nvPr/>
          </p:nvSpPr>
          <p:spPr bwMode="gray">
            <a:xfrm>
              <a:off x="3001700" y="93906"/>
              <a:ext cx="189865" cy="189865"/>
            </a:xfrm>
            <a:prstGeom prst="rect">
              <a:avLst/>
            </a:prstGeom>
            <a:solidFill>
              <a:schemeClr val="accent4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/>
            </a:p>
          </p:txBody>
        </p:sp>
        <p:sp>
          <p:nvSpPr>
            <p:cNvPr id="26" name="Text Box 2">
              <a:extLst>
                <a:ext uri="{FF2B5EF4-FFF2-40B4-BE49-F238E27FC236}">
                  <a16:creationId xmlns:a16="http://schemas.microsoft.com/office/drawing/2014/main" id="{66000979-688F-0598-CBF1-2AEA92FE67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1249" y="38762"/>
              <a:ext cx="493990" cy="3086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4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Perú</a:t>
              </a:r>
            </a:p>
          </p:txBody>
        </p:sp>
      </p:grpSp>
      <p:sp>
        <p:nvSpPr>
          <p:cNvPr id="35" name="CuadroTexto 34">
            <a:extLst>
              <a:ext uri="{FF2B5EF4-FFF2-40B4-BE49-F238E27FC236}">
                <a16:creationId xmlns:a16="http://schemas.microsoft.com/office/drawing/2014/main" id="{E155A972-B964-4736-9841-FA3D2FCCC77D}"/>
              </a:ext>
            </a:extLst>
          </p:cNvPr>
          <p:cNvSpPr txBox="1"/>
          <p:nvPr/>
        </p:nvSpPr>
        <p:spPr>
          <a:xfrm>
            <a:off x="304800" y="209686"/>
            <a:ext cx="4814915" cy="2155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000" b="1" spc="15" dirty="0">
                <a:solidFill>
                  <a:schemeClr val="accent2"/>
                </a:solidFill>
                <a:highlight>
                  <a:srgbClr val="FFFF00"/>
                </a:highlight>
                <a:latin typeface="Arial"/>
                <a:cs typeface="Arial"/>
              </a:rPr>
              <a:t>ANÁLISIS ECONÓMICO Y JURÍDICO</a:t>
            </a:r>
            <a:endParaRPr lang="es-CL" sz="4000" b="1" spc="15" dirty="0">
              <a:solidFill>
                <a:schemeClr val="accent2"/>
              </a:solidFill>
              <a:highlight>
                <a:srgbClr val="FFFF00"/>
              </a:highlight>
              <a:latin typeface="Arial"/>
              <a:cs typeface="Arial"/>
            </a:endParaRPr>
          </a:p>
        </p:txBody>
      </p:sp>
      <p:graphicFrame>
        <p:nvGraphicFramePr>
          <p:cNvPr id="2" name="Chart 491">
            <a:extLst>
              <a:ext uri="{FF2B5EF4-FFF2-40B4-BE49-F238E27FC236}">
                <a16:creationId xmlns:a16="http://schemas.microsoft.com/office/drawing/2014/main" id="{01ECF8CF-1C70-5127-F9FB-14434FB1E7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9253341"/>
              </p:ext>
            </p:extLst>
          </p:nvPr>
        </p:nvGraphicFramePr>
        <p:xfrm>
          <a:off x="360248" y="3807985"/>
          <a:ext cx="5486400" cy="2024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Chart 501">
            <a:extLst>
              <a:ext uri="{FF2B5EF4-FFF2-40B4-BE49-F238E27FC236}">
                <a16:creationId xmlns:a16="http://schemas.microsoft.com/office/drawing/2014/main" id="{D354234F-96E1-971D-5EFE-2924326375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2770950"/>
              </p:ext>
            </p:extLst>
          </p:nvPr>
        </p:nvGraphicFramePr>
        <p:xfrm>
          <a:off x="7107353" y="2610371"/>
          <a:ext cx="5486400" cy="2312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626830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86">
            <a:extLst>
              <a:ext uri="{FF2B5EF4-FFF2-40B4-BE49-F238E27FC236}">
                <a16:creationId xmlns:a16="http://schemas.microsoft.com/office/drawing/2014/main" id="{56ED7C20-32C2-0FDF-7BCD-64FE50237533}"/>
              </a:ext>
            </a:extLst>
          </p:cNvPr>
          <p:cNvGrpSpPr/>
          <p:nvPr/>
        </p:nvGrpSpPr>
        <p:grpSpPr>
          <a:xfrm>
            <a:off x="4229100" y="6065888"/>
            <a:ext cx="4953000" cy="457200"/>
            <a:chOff x="417067" y="38762"/>
            <a:chExt cx="3268172" cy="316989"/>
          </a:xfrm>
        </p:grpSpPr>
        <p:sp>
          <p:nvSpPr>
            <p:cNvPr id="4" name="Rectangle 287">
              <a:extLst>
                <a:ext uri="{FF2B5EF4-FFF2-40B4-BE49-F238E27FC236}">
                  <a16:creationId xmlns:a16="http://schemas.microsoft.com/office/drawing/2014/main" id="{ECE4067E-7D21-1B88-DA4C-B110D3ED8F7C}"/>
                </a:ext>
              </a:extLst>
            </p:cNvPr>
            <p:cNvSpPr/>
            <p:nvPr/>
          </p:nvSpPr>
          <p:spPr bwMode="gray">
            <a:xfrm>
              <a:off x="417067" y="94177"/>
              <a:ext cx="189865" cy="189865"/>
            </a:xfrm>
            <a:prstGeom prst="rect">
              <a:avLst/>
            </a:prstGeom>
            <a:solidFill>
              <a:schemeClr val="accent1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/>
            </a:p>
          </p:txBody>
        </p:sp>
        <p:sp>
          <p:nvSpPr>
            <p:cNvPr id="5" name="Text Box 2">
              <a:extLst>
                <a:ext uri="{FF2B5EF4-FFF2-40B4-BE49-F238E27FC236}">
                  <a16:creationId xmlns:a16="http://schemas.microsoft.com/office/drawing/2014/main" id="{2C2385CA-5789-3AD7-F5B5-AA1D5D95E7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927" y="47141"/>
              <a:ext cx="578199" cy="30023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6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Chile</a:t>
              </a:r>
            </a:p>
          </p:txBody>
        </p:sp>
        <p:sp>
          <p:nvSpPr>
            <p:cNvPr id="6" name="Rectangle 289">
              <a:extLst>
                <a:ext uri="{FF2B5EF4-FFF2-40B4-BE49-F238E27FC236}">
                  <a16:creationId xmlns:a16="http://schemas.microsoft.com/office/drawing/2014/main" id="{3BCA6350-D6C8-C5B9-1222-1DE4074B5B3B}"/>
                </a:ext>
              </a:extLst>
            </p:cNvPr>
            <p:cNvSpPr/>
            <p:nvPr/>
          </p:nvSpPr>
          <p:spPr bwMode="gray">
            <a:xfrm>
              <a:off x="1185126" y="93906"/>
              <a:ext cx="189865" cy="189865"/>
            </a:xfrm>
            <a:prstGeom prst="rect">
              <a:avLst/>
            </a:prstGeom>
            <a:solidFill>
              <a:schemeClr val="accent2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/>
            </a:p>
          </p:txBody>
        </p: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51082B15-791A-D576-67D0-FBE67DCEB7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4991" y="47141"/>
              <a:ext cx="794804" cy="3086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6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Colombia</a:t>
              </a:r>
            </a:p>
          </p:txBody>
        </p:sp>
        <p:sp>
          <p:nvSpPr>
            <p:cNvPr id="8" name="Rectangle 291">
              <a:extLst>
                <a:ext uri="{FF2B5EF4-FFF2-40B4-BE49-F238E27FC236}">
                  <a16:creationId xmlns:a16="http://schemas.microsoft.com/office/drawing/2014/main" id="{EE879DC9-AEED-0098-4F5C-7192DEA39DAC}"/>
                </a:ext>
              </a:extLst>
            </p:cNvPr>
            <p:cNvSpPr/>
            <p:nvPr/>
          </p:nvSpPr>
          <p:spPr bwMode="gray">
            <a:xfrm>
              <a:off x="2128317" y="93906"/>
              <a:ext cx="189865" cy="189865"/>
            </a:xfrm>
            <a:prstGeom prst="rect">
              <a:avLst/>
            </a:prstGeom>
            <a:solidFill>
              <a:schemeClr val="accent3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/>
            </a:p>
          </p:txBody>
        </p:sp>
        <p:sp>
          <p:nvSpPr>
            <p:cNvPr id="9" name="Text Box 2">
              <a:extLst>
                <a:ext uri="{FF2B5EF4-FFF2-40B4-BE49-F238E27FC236}">
                  <a16:creationId xmlns:a16="http://schemas.microsoft.com/office/drawing/2014/main" id="{6CAFFBB5-AD45-9096-F74D-9C0B33125F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7965" y="42875"/>
              <a:ext cx="683439" cy="30846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6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Ecuador</a:t>
              </a:r>
            </a:p>
          </p:txBody>
        </p:sp>
        <p:sp>
          <p:nvSpPr>
            <p:cNvPr id="10" name="Rectangle 293">
              <a:extLst>
                <a:ext uri="{FF2B5EF4-FFF2-40B4-BE49-F238E27FC236}">
                  <a16:creationId xmlns:a16="http://schemas.microsoft.com/office/drawing/2014/main" id="{4D7D5EBF-7D09-958C-1B9C-F16695DEBCD1}"/>
                </a:ext>
              </a:extLst>
            </p:cNvPr>
            <p:cNvSpPr/>
            <p:nvPr/>
          </p:nvSpPr>
          <p:spPr bwMode="gray">
            <a:xfrm>
              <a:off x="3001700" y="93906"/>
              <a:ext cx="189865" cy="189865"/>
            </a:xfrm>
            <a:prstGeom prst="rect">
              <a:avLst/>
            </a:prstGeom>
            <a:solidFill>
              <a:schemeClr val="accent4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/>
            </a:p>
          </p:txBody>
        </p:sp>
        <p:sp>
          <p:nvSpPr>
            <p:cNvPr id="11" name="Text Box 2">
              <a:extLst>
                <a:ext uri="{FF2B5EF4-FFF2-40B4-BE49-F238E27FC236}">
                  <a16:creationId xmlns:a16="http://schemas.microsoft.com/office/drawing/2014/main" id="{4CCCE4D7-C21B-5B6F-E2B1-A2F403C66E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1249" y="38762"/>
              <a:ext cx="493990" cy="3086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6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Perú</a:t>
              </a:r>
            </a:p>
          </p:txBody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EFE8E12-59EE-70C0-1C2D-80491E806F4F}"/>
              </a:ext>
            </a:extLst>
          </p:cNvPr>
          <p:cNvSpPr txBox="1"/>
          <p:nvPr/>
        </p:nvSpPr>
        <p:spPr>
          <a:xfrm>
            <a:off x="1094119" y="1903054"/>
            <a:ext cx="45867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spc="15" dirty="0">
                <a:solidFill>
                  <a:srgbClr val="00A6B8"/>
                </a:solidFill>
                <a:latin typeface="Arial"/>
                <a:cs typeface="Arial"/>
              </a:rPr>
              <a:t>Nivel de celeridad en la respuesta de los diferentes órganos/ entes/divisiones/cuerpos.</a:t>
            </a:r>
            <a:endParaRPr lang="es-CL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2F75A18-0E9B-F178-73DA-4AB238996830}"/>
              </a:ext>
            </a:extLst>
          </p:cNvPr>
          <p:cNvSpPr txBox="1"/>
          <p:nvPr/>
        </p:nvSpPr>
        <p:spPr>
          <a:xfrm>
            <a:off x="7109961" y="620785"/>
            <a:ext cx="45867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spc="15" dirty="0">
                <a:solidFill>
                  <a:srgbClr val="00A6B8"/>
                </a:solidFill>
                <a:latin typeface="Arial"/>
                <a:cs typeface="Arial"/>
              </a:rPr>
              <a:t>Nivel de celeridad de las diferentes áreas de las agencias de competencia.</a:t>
            </a:r>
            <a:endParaRPr lang="es-CL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9CF04F9-D4D4-88AC-DADF-405C70508620}"/>
              </a:ext>
            </a:extLst>
          </p:cNvPr>
          <p:cNvSpPr txBox="1"/>
          <p:nvPr/>
        </p:nvSpPr>
        <p:spPr>
          <a:xfrm>
            <a:off x="578198" y="673594"/>
            <a:ext cx="4814915" cy="740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000" b="1" spc="15" dirty="0">
                <a:solidFill>
                  <a:schemeClr val="accent2"/>
                </a:solidFill>
                <a:highlight>
                  <a:srgbClr val="FFFF00"/>
                </a:highlight>
                <a:latin typeface="Arial"/>
                <a:cs typeface="Arial"/>
              </a:rPr>
              <a:t>CELERIDAD</a:t>
            </a:r>
            <a:endParaRPr lang="es-CL" sz="4000" b="1" spc="15" dirty="0">
              <a:solidFill>
                <a:schemeClr val="accent2"/>
              </a:solidFill>
              <a:highlight>
                <a:srgbClr val="FFFF00"/>
              </a:highlight>
              <a:latin typeface="Arial"/>
              <a:cs typeface="Arial"/>
            </a:endParaRPr>
          </a:p>
        </p:txBody>
      </p:sp>
      <p:pic>
        <p:nvPicPr>
          <p:cNvPr id="27" name="Picture 233">
            <a:extLst>
              <a:ext uri="{FF2B5EF4-FFF2-40B4-BE49-F238E27FC236}">
                <a16:creationId xmlns:a16="http://schemas.microsoft.com/office/drawing/2014/main" id="{D40E9E47-B280-251E-6F17-BC1A48B9A3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996" b="79848" l="9974" r="89770">
                        <a14:foregroundMark x1="29156" y1="26996" x2="29156" y2="26996"/>
                        <a14:foregroundMark x1="17136" y1="72243" x2="17136" y2="72243"/>
                        <a14:foregroundMark x1="22251" y1="73764" x2="22251" y2="73764"/>
                        <a14:foregroundMark x1="39898" y1="74525" x2="39898" y2="74525"/>
                        <a14:foregroundMark x1="46803" y1="73764" x2="46803" y2="73764"/>
                        <a14:foregroundMark x1="49872" y1="72243" x2="49872" y2="72243"/>
                        <a14:foregroundMark x1="55754" y1="74525" x2="55754" y2="74525"/>
                        <a14:foregroundMark x1="60102" y1="73384" x2="60102" y2="73384"/>
                        <a14:foregroundMark x1="63939" y1="72624" x2="63939" y2="72624"/>
                        <a14:foregroundMark x1="66240" y1="73384" x2="66240" y2="73384"/>
                        <a14:foregroundMark x1="70844" y1="72243" x2="70844" y2="72243"/>
                        <a14:foregroundMark x1="74936" y1="73004" x2="74936" y2="73004"/>
                        <a14:foregroundMark x1="79028" y1="72624" x2="79028" y2="72624"/>
                        <a14:foregroundMark x1="78517" y1="69582" x2="78517" y2="69582"/>
                        <a14:foregroundMark x1="82864" y1="73384" x2="82864" y2="73384"/>
                        <a14:foregroundMark x1="28389" y1="73764" x2="28389" y2="73764"/>
                        <a14:foregroundMark x1="30179" y1="73004" x2="30179" y2="73004"/>
                        <a14:foregroundMark x1="32737" y1="72624" x2="32737" y2="72624"/>
                        <a14:foregroundMark x1="33504" y1="71483" x2="33504" y2="71483"/>
                        <a14:foregroundMark x1="35294" y1="72624" x2="35294" y2="72624"/>
                        <a14:foregroundMark x1="35294" y1="73764" x2="35294" y2="73764"/>
                        <a14:foregroundMark x1="35550" y1="76046" x2="35550" y2="76046"/>
                        <a14:foregroundMark x1="19949" y1="70342" x2="28389" y2="72624"/>
                        <a14:foregroundMark x1="19949" y1="75665" x2="21483" y2="73004"/>
                        <a14:foregroundMark x1="23018" y1="71863" x2="26598" y2="76046"/>
                        <a14:foregroundMark x1="26343" y1="73764" x2="30691" y2="76046"/>
                        <a14:foregroundMark x1="30435" y1="71483" x2="34783" y2="74525"/>
                        <a14:foregroundMark x1="36061" y1="73004" x2="36061" y2="72624"/>
                        <a14:foregroundMark x1="34015" y1="71863" x2="30179" y2="70722"/>
                        <a14:foregroundMark x1="29156" y1="73004" x2="23274" y2="73004"/>
                        <a14:foregroundMark x1="24808" y1="76806" x2="18670" y2="76806"/>
                        <a14:foregroundMark x1="18926" y1="75665" x2="20205" y2="71863"/>
                        <a14:foregroundMark x1="23274" y1="76046" x2="35806" y2="756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881" b="13490"/>
          <a:stretch/>
        </p:blipFill>
        <p:spPr bwMode="auto">
          <a:xfrm>
            <a:off x="209397" y="6130293"/>
            <a:ext cx="2185122" cy="9656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5" name="Chart 566">
            <a:extLst>
              <a:ext uri="{FF2B5EF4-FFF2-40B4-BE49-F238E27FC236}">
                <a16:creationId xmlns:a16="http://schemas.microsoft.com/office/drawing/2014/main" id="{209EEFD1-35B5-BD0A-7515-5F06DB4B5B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1892842"/>
              </p:ext>
            </p:extLst>
          </p:nvPr>
        </p:nvGraphicFramePr>
        <p:xfrm>
          <a:off x="329851" y="2993951"/>
          <a:ext cx="5659120" cy="2736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Chart 3">
            <a:extLst>
              <a:ext uri="{FF2B5EF4-FFF2-40B4-BE49-F238E27FC236}">
                <a16:creationId xmlns:a16="http://schemas.microsoft.com/office/drawing/2014/main" id="{53C1981C-2F01-96BB-5107-7AAEA930DD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8341654"/>
              </p:ext>
            </p:extLst>
          </p:nvPr>
        </p:nvGraphicFramePr>
        <p:xfrm>
          <a:off x="6477000" y="1267116"/>
          <a:ext cx="5486400" cy="4712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863295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93">
            <a:extLst>
              <a:ext uri="{FF2B5EF4-FFF2-40B4-BE49-F238E27FC236}">
                <a16:creationId xmlns:a16="http://schemas.microsoft.com/office/drawing/2014/main" id="{4ABC43D5-9099-6052-1B85-594A9CB0A212}"/>
              </a:ext>
            </a:extLst>
          </p:cNvPr>
          <p:cNvGrpSpPr/>
          <p:nvPr/>
        </p:nvGrpSpPr>
        <p:grpSpPr>
          <a:xfrm>
            <a:off x="6096000" y="6569075"/>
            <a:ext cx="4423723" cy="316865"/>
            <a:chOff x="417067" y="38762"/>
            <a:chExt cx="3268172" cy="316989"/>
          </a:xfrm>
        </p:grpSpPr>
        <p:sp>
          <p:nvSpPr>
            <p:cNvPr id="4" name="Rectangle 694">
              <a:extLst>
                <a:ext uri="{FF2B5EF4-FFF2-40B4-BE49-F238E27FC236}">
                  <a16:creationId xmlns:a16="http://schemas.microsoft.com/office/drawing/2014/main" id="{3E7B0D61-927E-F7F5-08AB-FA94FF0935E5}"/>
                </a:ext>
              </a:extLst>
            </p:cNvPr>
            <p:cNvSpPr/>
            <p:nvPr/>
          </p:nvSpPr>
          <p:spPr bwMode="gray">
            <a:xfrm>
              <a:off x="417067" y="94177"/>
              <a:ext cx="189865" cy="189865"/>
            </a:xfrm>
            <a:prstGeom prst="rect">
              <a:avLst/>
            </a:prstGeom>
            <a:solidFill>
              <a:schemeClr val="accent1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 sz="1400"/>
            </a:p>
          </p:txBody>
        </p:sp>
        <p:sp>
          <p:nvSpPr>
            <p:cNvPr id="5" name="Text Box 2">
              <a:extLst>
                <a:ext uri="{FF2B5EF4-FFF2-40B4-BE49-F238E27FC236}">
                  <a16:creationId xmlns:a16="http://schemas.microsoft.com/office/drawing/2014/main" id="{08712C40-361A-2D6B-7672-781D6B79B0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927" y="47141"/>
              <a:ext cx="578199" cy="30023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4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Chile</a:t>
              </a:r>
            </a:p>
          </p:txBody>
        </p:sp>
        <p:sp>
          <p:nvSpPr>
            <p:cNvPr id="6" name="Rectangle 744">
              <a:extLst>
                <a:ext uri="{FF2B5EF4-FFF2-40B4-BE49-F238E27FC236}">
                  <a16:creationId xmlns:a16="http://schemas.microsoft.com/office/drawing/2014/main" id="{0E526243-A5F5-802D-D53F-311545C32691}"/>
                </a:ext>
              </a:extLst>
            </p:cNvPr>
            <p:cNvSpPr/>
            <p:nvPr/>
          </p:nvSpPr>
          <p:spPr bwMode="gray">
            <a:xfrm>
              <a:off x="1185126" y="93906"/>
              <a:ext cx="189865" cy="189865"/>
            </a:xfrm>
            <a:prstGeom prst="rect">
              <a:avLst/>
            </a:prstGeom>
            <a:solidFill>
              <a:schemeClr val="accent2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 sz="1400"/>
            </a:p>
          </p:txBody>
        </p: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E01EF250-680C-0A11-AAFD-5141B902EC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4991" y="47141"/>
              <a:ext cx="794804" cy="3086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4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Colombia</a:t>
              </a:r>
            </a:p>
          </p:txBody>
        </p:sp>
        <p:sp>
          <p:nvSpPr>
            <p:cNvPr id="8" name="Rectangle 746">
              <a:extLst>
                <a:ext uri="{FF2B5EF4-FFF2-40B4-BE49-F238E27FC236}">
                  <a16:creationId xmlns:a16="http://schemas.microsoft.com/office/drawing/2014/main" id="{CDAD43F6-AF8C-9CC5-AB1D-9BF7D022B4CE}"/>
                </a:ext>
              </a:extLst>
            </p:cNvPr>
            <p:cNvSpPr/>
            <p:nvPr/>
          </p:nvSpPr>
          <p:spPr bwMode="gray">
            <a:xfrm>
              <a:off x="2128317" y="93906"/>
              <a:ext cx="189865" cy="189865"/>
            </a:xfrm>
            <a:prstGeom prst="rect">
              <a:avLst/>
            </a:prstGeom>
            <a:solidFill>
              <a:schemeClr val="accent3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 sz="1400"/>
            </a:p>
          </p:txBody>
        </p:sp>
        <p:sp>
          <p:nvSpPr>
            <p:cNvPr id="9" name="Text Box 2">
              <a:extLst>
                <a:ext uri="{FF2B5EF4-FFF2-40B4-BE49-F238E27FC236}">
                  <a16:creationId xmlns:a16="http://schemas.microsoft.com/office/drawing/2014/main" id="{73E4AA12-FBDC-1C84-A2CA-829451ACE0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7965" y="42875"/>
              <a:ext cx="683439" cy="30846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4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Ecuador</a:t>
              </a:r>
            </a:p>
          </p:txBody>
        </p:sp>
        <p:sp>
          <p:nvSpPr>
            <p:cNvPr id="10" name="Rectangle 748">
              <a:extLst>
                <a:ext uri="{FF2B5EF4-FFF2-40B4-BE49-F238E27FC236}">
                  <a16:creationId xmlns:a16="http://schemas.microsoft.com/office/drawing/2014/main" id="{F9590B51-74B7-4F6E-78F6-0E019F4EA4C2}"/>
                </a:ext>
              </a:extLst>
            </p:cNvPr>
            <p:cNvSpPr/>
            <p:nvPr/>
          </p:nvSpPr>
          <p:spPr bwMode="gray">
            <a:xfrm>
              <a:off x="3001700" y="93906"/>
              <a:ext cx="189865" cy="189865"/>
            </a:xfrm>
            <a:prstGeom prst="rect">
              <a:avLst/>
            </a:prstGeom>
            <a:solidFill>
              <a:schemeClr val="accent4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 sz="1400"/>
            </a:p>
          </p:txBody>
        </p:sp>
        <p:sp>
          <p:nvSpPr>
            <p:cNvPr id="11" name="Text Box 2">
              <a:extLst>
                <a:ext uri="{FF2B5EF4-FFF2-40B4-BE49-F238E27FC236}">
                  <a16:creationId xmlns:a16="http://schemas.microsoft.com/office/drawing/2014/main" id="{B4D8850E-B1D4-91AD-A302-DA017427C9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1249" y="38762"/>
              <a:ext cx="493990" cy="3086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4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Perú</a:t>
              </a:r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E4AA2CB-248D-2B3B-530E-886E1F00D914}"/>
              </a:ext>
            </a:extLst>
          </p:cNvPr>
          <p:cNvSpPr txBox="1"/>
          <p:nvPr/>
        </p:nvSpPr>
        <p:spPr>
          <a:xfrm>
            <a:off x="5598827" y="489025"/>
            <a:ext cx="541207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spc="15" dirty="0">
                <a:solidFill>
                  <a:srgbClr val="00A6B8"/>
                </a:solidFill>
                <a:latin typeface="Arial"/>
                <a:cs typeface="Arial"/>
              </a:rPr>
              <a:t>Nivel de influencia que tienen intereses o criterios distintos al derecho de competencia en los diferentes órganos/ entes/divisiones/cuerpos.</a:t>
            </a:r>
            <a:endParaRPr lang="es-CL" sz="2000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91853581-5050-B323-348C-6A0E8BEA2656}"/>
              </a:ext>
            </a:extLst>
          </p:cNvPr>
          <p:cNvSpPr txBox="1"/>
          <p:nvPr/>
        </p:nvSpPr>
        <p:spPr>
          <a:xfrm>
            <a:off x="457200" y="2378075"/>
            <a:ext cx="4495800" cy="2863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000" b="1" spc="15" dirty="0">
                <a:solidFill>
                  <a:schemeClr val="accent2"/>
                </a:solidFill>
                <a:highlight>
                  <a:srgbClr val="FFFF00"/>
                </a:highlight>
                <a:latin typeface="Arial"/>
                <a:cs typeface="Arial"/>
              </a:rPr>
              <a:t>INTERESES DISTINTOS DE LIBRE COMPETENCIA</a:t>
            </a:r>
          </a:p>
        </p:txBody>
      </p:sp>
      <p:pic>
        <p:nvPicPr>
          <p:cNvPr id="24" name="Picture 233">
            <a:extLst>
              <a:ext uri="{FF2B5EF4-FFF2-40B4-BE49-F238E27FC236}">
                <a16:creationId xmlns:a16="http://schemas.microsoft.com/office/drawing/2014/main" id="{0E3E77E5-17FB-0955-E92B-D653068B0D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996" b="79848" l="9974" r="89770">
                        <a14:foregroundMark x1="29156" y1="26996" x2="29156" y2="26996"/>
                        <a14:foregroundMark x1="17136" y1="72243" x2="17136" y2="72243"/>
                        <a14:foregroundMark x1="22251" y1="73764" x2="22251" y2="73764"/>
                        <a14:foregroundMark x1="39898" y1="74525" x2="39898" y2="74525"/>
                        <a14:foregroundMark x1="46803" y1="73764" x2="46803" y2="73764"/>
                        <a14:foregroundMark x1="49872" y1="72243" x2="49872" y2="72243"/>
                        <a14:foregroundMark x1="55754" y1="74525" x2="55754" y2="74525"/>
                        <a14:foregroundMark x1="60102" y1="73384" x2="60102" y2="73384"/>
                        <a14:foregroundMark x1="63939" y1="72624" x2="63939" y2="72624"/>
                        <a14:foregroundMark x1="66240" y1="73384" x2="66240" y2="73384"/>
                        <a14:foregroundMark x1="70844" y1="72243" x2="70844" y2="72243"/>
                        <a14:foregroundMark x1="74936" y1="73004" x2="74936" y2="73004"/>
                        <a14:foregroundMark x1="79028" y1="72624" x2="79028" y2="72624"/>
                        <a14:foregroundMark x1="78517" y1="69582" x2="78517" y2="69582"/>
                        <a14:foregroundMark x1="82864" y1="73384" x2="82864" y2="73384"/>
                        <a14:foregroundMark x1="28389" y1="73764" x2="28389" y2="73764"/>
                        <a14:foregroundMark x1="30179" y1="73004" x2="30179" y2="73004"/>
                        <a14:foregroundMark x1="32737" y1="72624" x2="32737" y2="72624"/>
                        <a14:foregroundMark x1="33504" y1="71483" x2="33504" y2="71483"/>
                        <a14:foregroundMark x1="35294" y1="72624" x2="35294" y2="72624"/>
                        <a14:foregroundMark x1="35294" y1="73764" x2="35294" y2="73764"/>
                        <a14:foregroundMark x1="35550" y1="76046" x2="35550" y2="76046"/>
                        <a14:foregroundMark x1="19949" y1="70342" x2="28389" y2="72624"/>
                        <a14:foregroundMark x1="19949" y1="75665" x2="21483" y2="73004"/>
                        <a14:foregroundMark x1="23018" y1="71863" x2="26598" y2="76046"/>
                        <a14:foregroundMark x1="26343" y1="73764" x2="30691" y2="76046"/>
                        <a14:foregroundMark x1="30435" y1="71483" x2="34783" y2="74525"/>
                        <a14:foregroundMark x1="36061" y1="73004" x2="36061" y2="72624"/>
                        <a14:foregroundMark x1="34015" y1="71863" x2="30179" y2="70722"/>
                        <a14:foregroundMark x1="29156" y1="73004" x2="23274" y2="73004"/>
                        <a14:foregroundMark x1="24808" y1="76806" x2="18670" y2="76806"/>
                        <a14:foregroundMark x1="18926" y1="75665" x2="20205" y2="71863"/>
                        <a14:foregroundMark x1="23274" y1="76046" x2="35806" y2="756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881" b="13490"/>
          <a:stretch/>
        </p:blipFill>
        <p:spPr bwMode="auto">
          <a:xfrm>
            <a:off x="10668000" y="6236256"/>
            <a:ext cx="2185122" cy="9656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2" name="Chart 500">
            <a:extLst>
              <a:ext uri="{FF2B5EF4-FFF2-40B4-BE49-F238E27FC236}">
                <a16:creationId xmlns:a16="http://schemas.microsoft.com/office/drawing/2014/main" id="{25164135-13A3-4FD7-20C3-F816F7F862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5186721"/>
              </p:ext>
            </p:extLst>
          </p:nvPr>
        </p:nvGraphicFramePr>
        <p:xfrm>
          <a:off x="5257800" y="1889912"/>
          <a:ext cx="5953853" cy="4450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97402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948956D-610C-DF28-6DBA-57F6DE675692}"/>
              </a:ext>
            </a:extLst>
          </p:cNvPr>
          <p:cNvSpPr txBox="1"/>
          <p:nvPr/>
        </p:nvSpPr>
        <p:spPr>
          <a:xfrm>
            <a:off x="774700" y="344237"/>
            <a:ext cx="4814915" cy="740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000" b="1" spc="15" dirty="0">
                <a:solidFill>
                  <a:schemeClr val="accent2"/>
                </a:solidFill>
                <a:highlight>
                  <a:srgbClr val="FFFF00"/>
                </a:highlight>
                <a:latin typeface="Arial"/>
                <a:cs typeface="Arial"/>
              </a:rPr>
              <a:t>DEFERENCIA</a:t>
            </a:r>
            <a:endParaRPr lang="es-CL" sz="4000" b="1" spc="15" dirty="0">
              <a:solidFill>
                <a:schemeClr val="accent2"/>
              </a:solidFill>
              <a:highlight>
                <a:srgbClr val="FFFF00"/>
              </a:highlight>
              <a:latin typeface="Arial"/>
              <a:cs typeface="Arial"/>
            </a:endParaRPr>
          </a:p>
        </p:txBody>
      </p:sp>
      <p:grpSp>
        <p:nvGrpSpPr>
          <p:cNvPr id="4" name="Group 750">
            <a:extLst>
              <a:ext uri="{FF2B5EF4-FFF2-40B4-BE49-F238E27FC236}">
                <a16:creationId xmlns:a16="http://schemas.microsoft.com/office/drawing/2014/main" id="{27C54EAE-5D7C-76F4-B342-6F39C268E822}"/>
              </a:ext>
            </a:extLst>
          </p:cNvPr>
          <p:cNvGrpSpPr/>
          <p:nvPr/>
        </p:nvGrpSpPr>
        <p:grpSpPr>
          <a:xfrm>
            <a:off x="1323341" y="5660157"/>
            <a:ext cx="4572000" cy="470136"/>
            <a:chOff x="417067" y="38762"/>
            <a:chExt cx="3268172" cy="316989"/>
          </a:xfrm>
        </p:grpSpPr>
        <p:sp>
          <p:nvSpPr>
            <p:cNvPr id="5" name="Rectangle 751">
              <a:extLst>
                <a:ext uri="{FF2B5EF4-FFF2-40B4-BE49-F238E27FC236}">
                  <a16:creationId xmlns:a16="http://schemas.microsoft.com/office/drawing/2014/main" id="{3ECFEBBB-66F1-B88E-2FAC-A926CBBD0F9A}"/>
                </a:ext>
              </a:extLst>
            </p:cNvPr>
            <p:cNvSpPr/>
            <p:nvPr/>
          </p:nvSpPr>
          <p:spPr bwMode="gray">
            <a:xfrm>
              <a:off x="417067" y="94177"/>
              <a:ext cx="189865" cy="189865"/>
            </a:xfrm>
            <a:prstGeom prst="rect">
              <a:avLst/>
            </a:prstGeom>
            <a:solidFill>
              <a:schemeClr val="accent1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 sz="1400"/>
            </a:p>
          </p:txBody>
        </p:sp>
        <p:sp>
          <p:nvSpPr>
            <p:cNvPr id="6" name="Text Box 2">
              <a:extLst>
                <a:ext uri="{FF2B5EF4-FFF2-40B4-BE49-F238E27FC236}">
                  <a16:creationId xmlns:a16="http://schemas.microsoft.com/office/drawing/2014/main" id="{20FB9C6D-0204-7438-976B-53E4C1C29B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927" y="47141"/>
              <a:ext cx="578199" cy="30023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4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Chile</a:t>
              </a:r>
            </a:p>
          </p:txBody>
        </p:sp>
        <p:sp>
          <p:nvSpPr>
            <p:cNvPr id="7" name="Rectangle 789">
              <a:extLst>
                <a:ext uri="{FF2B5EF4-FFF2-40B4-BE49-F238E27FC236}">
                  <a16:creationId xmlns:a16="http://schemas.microsoft.com/office/drawing/2014/main" id="{BC438049-0BA5-92A6-33BE-9AB8CE4241C6}"/>
                </a:ext>
              </a:extLst>
            </p:cNvPr>
            <p:cNvSpPr/>
            <p:nvPr/>
          </p:nvSpPr>
          <p:spPr bwMode="gray">
            <a:xfrm>
              <a:off x="1185126" y="93906"/>
              <a:ext cx="189865" cy="189865"/>
            </a:xfrm>
            <a:prstGeom prst="rect">
              <a:avLst/>
            </a:prstGeom>
            <a:solidFill>
              <a:schemeClr val="accent2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 sz="1400"/>
            </a:p>
          </p:txBody>
        </p:sp>
        <p:sp>
          <p:nvSpPr>
            <p:cNvPr id="8" name="Text Box 2">
              <a:extLst>
                <a:ext uri="{FF2B5EF4-FFF2-40B4-BE49-F238E27FC236}">
                  <a16:creationId xmlns:a16="http://schemas.microsoft.com/office/drawing/2014/main" id="{F06D9232-DDC4-99D8-9BAD-63CC9464CD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4991" y="47141"/>
              <a:ext cx="794804" cy="3086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4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Colombia</a:t>
              </a:r>
            </a:p>
          </p:txBody>
        </p:sp>
        <p:sp>
          <p:nvSpPr>
            <p:cNvPr id="9" name="Rectangle 791">
              <a:extLst>
                <a:ext uri="{FF2B5EF4-FFF2-40B4-BE49-F238E27FC236}">
                  <a16:creationId xmlns:a16="http://schemas.microsoft.com/office/drawing/2014/main" id="{36950B31-E239-37B3-D93E-A8F87E72FE1F}"/>
                </a:ext>
              </a:extLst>
            </p:cNvPr>
            <p:cNvSpPr/>
            <p:nvPr/>
          </p:nvSpPr>
          <p:spPr bwMode="gray">
            <a:xfrm>
              <a:off x="2128317" y="93906"/>
              <a:ext cx="189865" cy="189865"/>
            </a:xfrm>
            <a:prstGeom prst="rect">
              <a:avLst/>
            </a:prstGeom>
            <a:solidFill>
              <a:schemeClr val="accent3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 sz="1400"/>
            </a:p>
          </p:txBody>
        </p:sp>
        <p:sp>
          <p:nvSpPr>
            <p:cNvPr id="10" name="Text Box 2">
              <a:extLst>
                <a:ext uri="{FF2B5EF4-FFF2-40B4-BE49-F238E27FC236}">
                  <a16:creationId xmlns:a16="http://schemas.microsoft.com/office/drawing/2014/main" id="{BF9101E2-5D4C-FE8D-332B-8F928AE210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7965" y="42875"/>
              <a:ext cx="683439" cy="30846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4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Ecuador</a:t>
              </a:r>
            </a:p>
          </p:txBody>
        </p:sp>
        <p:sp>
          <p:nvSpPr>
            <p:cNvPr id="11" name="Rectangle 811">
              <a:extLst>
                <a:ext uri="{FF2B5EF4-FFF2-40B4-BE49-F238E27FC236}">
                  <a16:creationId xmlns:a16="http://schemas.microsoft.com/office/drawing/2014/main" id="{6B8305FD-FD95-E861-CD40-21A2F13033E6}"/>
                </a:ext>
              </a:extLst>
            </p:cNvPr>
            <p:cNvSpPr/>
            <p:nvPr/>
          </p:nvSpPr>
          <p:spPr bwMode="gray">
            <a:xfrm>
              <a:off x="3001700" y="93906"/>
              <a:ext cx="189865" cy="189865"/>
            </a:xfrm>
            <a:prstGeom prst="rect">
              <a:avLst/>
            </a:prstGeom>
            <a:solidFill>
              <a:schemeClr val="accent4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 sz="1400"/>
            </a:p>
          </p:txBody>
        </p:sp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3634DE4A-C434-64C4-B9D2-E100773223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1249" y="38762"/>
              <a:ext cx="493990" cy="3086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4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Perú</a:t>
              </a:r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5E00F5E-9E96-2689-9E5F-2CAF59503ED4}"/>
              </a:ext>
            </a:extLst>
          </p:cNvPr>
          <p:cNvSpPr txBox="1"/>
          <p:nvPr/>
        </p:nvSpPr>
        <p:spPr>
          <a:xfrm>
            <a:off x="584201" y="1334323"/>
            <a:ext cx="54864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L" sz="1800" b="1" dirty="0">
                <a:solidFill>
                  <a:schemeClr val="accent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Nivel de deferencia de las decisiones de los “Revisores no especializados en Libre Competencia”(1) con respecto de los “Decisores o revisores especializados en Libre Competencia”(2)</a:t>
            </a:r>
            <a:endParaRPr lang="es-CL" sz="1800" dirty="0">
              <a:solidFill>
                <a:schemeClr val="accent5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B33BFE6-6C61-F362-D73E-F341DDA2BA43}"/>
              </a:ext>
            </a:extLst>
          </p:cNvPr>
          <p:cNvSpPr txBox="1"/>
          <p:nvPr/>
        </p:nvSpPr>
        <p:spPr>
          <a:xfrm>
            <a:off x="7058745" y="1124297"/>
            <a:ext cx="5486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spc="15" dirty="0">
                <a:solidFill>
                  <a:srgbClr val="00A6B8"/>
                </a:solidFill>
                <a:latin typeface="Arial"/>
                <a:cs typeface="Arial"/>
              </a:rPr>
              <a:t>Nivel de </a:t>
            </a:r>
            <a:r>
              <a:rPr lang="en-US" sz="2000" b="1" spc="15" dirty="0" err="1">
                <a:solidFill>
                  <a:srgbClr val="00A6B8"/>
                </a:solidFill>
                <a:latin typeface="Arial"/>
                <a:cs typeface="Arial"/>
              </a:rPr>
              <a:t>deferencia</a:t>
            </a:r>
            <a:r>
              <a:rPr lang="en-US" sz="2000" b="1" spc="15" dirty="0">
                <a:solidFill>
                  <a:srgbClr val="00A6B8"/>
                </a:solidFill>
                <a:latin typeface="Arial"/>
                <a:cs typeface="Arial"/>
              </a:rPr>
              <a:t> o </a:t>
            </a:r>
            <a:r>
              <a:rPr lang="en-US" sz="2000" b="1" spc="15" dirty="0" err="1">
                <a:solidFill>
                  <a:srgbClr val="00A6B8"/>
                </a:solidFill>
                <a:latin typeface="Arial"/>
                <a:cs typeface="Arial"/>
              </a:rPr>
              <a:t>concordancia</a:t>
            </a:r>
            <a:r>
              <a:rPr lang="en-US" sz="2000" b="1" spc="15" dirty="0">
                <a:solidFill>
                  <a:srgbClr val="00A6B8"/>
                </a:solidFill>
                <a:latin typeface="Arial"/>
                <a:cs typeface="Arial"/>
              </a:rPr>
              <a:t> de “</a:t>
            </a:r>
            <a:r>
              <a:rPr lang="en-US" sz="2000" b="1" spc="15" dirty="0" err="1">
                <a:solidFill>
                  <a:srgbClr val="00A6B8"/>
                </a:solidFill>
                <a:latin typeface="Arial"/>
                <a:cs typeface="Arial"/>
              </a:rPr>
              <a:t>Decisores</a:t>
            </a:r>
            <a:r>
              <a:rPr lang="en-US" sz="2000" b="1" spc="15" dirty="0">
                <a:solidFill>
                  <a:srgbClr val="00A6B8"/>
                </a:solidFill>
                <a:latin typeface="Arial"/>
                <a:cs typeface="Arial"/>
              </a:rPr>
              <a:t> o </a:t>
            </a:r>
            <a:r>
              <a:rPr lang="en-US" sz="2000" b="1" spc="15" dirty="0" err="1">
                <a:solidFill>
                  <a:srgbClr val="00A6B8"/>
                </a:solidFill>
                <a:latin typeface="Arial"/>
                <a:cs typeface="Arial"/>
              </a:rPr>
              <a:t>revisores</a:t>
            </a:r>
            <a:r>
              <a:rPr lang="en-US" sz="2000" b="1" spc="15" dirty="0">
                <a:solidFill>
                  <a:srgbClr val="00A6B8"/>
                </a:solidFill>
                <a:latin typeface="Arial"/>
                <a:cs typeface="Arial"/>
              </a:rPr>
              <a:t> </a:t>
            </a:r>
            <a:r>
              <a:rPr lang="en-US" sz="2000" b="1" spc="15" dirty="0" err="1">
                <a:solidFill>
                  <a:srgbClr val="00A6B8"/>
                </a:solidFill>
                <a:latin typeface="Arial"/>
                <a:cs typeface="Arial"/>
              </a:rPr>
              <a:t>especializados</a:t>
            </a:r>
            <a:r>
              <a:rPr lang="en-US" sz="2000" b="1" spc="15" dirty="0">
                <a:solidFill>
                  <a:srgbClr val="00A6B8"/>
                </a:solidFill>
                <a:latin typeface="Arial"/>
                <a:cs typeface="Arial"/>
              </a:rPr>
              <a:t> </a:t>
            </a:r>
            <a:r>
              <a:rPr lang="en-US" sz="2000" b="1" spc="15" dirty="0" err="1">
                <a:solidFill>
                  <a:srgbClr val="00A6B8"/>
                </a:solidFill>
                <a:latin typeface="Arial"/>
                <a:cs typeface="Arial"/>
              </a:rPr>
              <a:t>en</a:t>
            </a:r>
            <a:r>
              <a:rPr lang="en-US" sz="2000" b="1" spc="15" dirty="0">
                <a:solidFill>
                  <a:srgbClr val="00A6B8"/>
                </a:solidFill>
                <a:latin typeface="Arial"/>
                <a:cs typeface="Arial"/>
              </a:rPr>
              <a:t> Libre Competencia”(1) </a:t>
            </a:r>
            <a:r>
              <a:rPr lang="en-US" sz="2000" b="1" spc="15" dirty="0" err="1">
                <a:solidFill>
                  <a:srgbClr val="00A6B8"/>
                </a:solidFill>
                <a:latin typeface="Arial"/>
                <a:cs typeface="Arial"/>
              </a:rPr>
              <a:t>respecto</a:t>
            </a:r>
            <a:r>
              <a:rPr lang="en-US" sz="2000" b="1" spc="15" dirty="0">
                <a:solidFill>
                  <a:srgbClr val="00A6B8"/>
                </a:solidFill>
                <a:latin typeface="Arial"/>
                <a:cs typeface="Arial"/>
              </a:rPr>
              <a:t> de </a:t>
            </a:r>
            <a:r>
              <a:rPr lang="en-US" sz="2000" b="1" spc="15" dirty="0" err="1">
                <a:solidFill>
                  <a:srgbClr val="00A6B8"/>
                </a:solidFill>
                <a:latin typeface="Arial"/>
                <a:cs typeface="Arial"/>
              </a:rPr>
              <a:t>otros</a:t>
            </a:r>
            <a:r>
              <a:rPr lang="en-US" sz="2000" b="1" spc="15" dirty="0">
                <a:solidFill>
                  <a:srgbClr val="00A6B8"/>
                </a:solidFill>
                <a:latin typeface="Arial"/>
                <a:cs typeface="Arial"/>
              </a:rPr>
              <a:t> </a:t>
            </a:r>
            <a:r>
              <a:rPr lang="en-US" sz="2000" b="1" spc="15" dirty="0" err="1">
                <a:solidFill>
                  <a:srgbClr val="00A6B8"/>
                </a:solidFill>
                <a:latin typeface="Arial"/>
                <a:cs typeface="Arial"/>
              </a:rPr>
              <a:t>órganos</a:t>
            </a:r>
            <a:r>
              <a:rPr lang="en-US" sz="2000" b="1" spc="15" dirty="0">
                <a:solidFill>
                  <a:srgbClr val="00A6B8"/>
                </a:solidFill>
                <a:latin typeface="Arial"/>
                <a:cs typeface="Arial"/>
              </a:rPr>
              <a:t> </a:t>
            </a:r>
            <a:r>
              <a:rPr lang="en-US" sz="2000" b="1" spc="15" dirty="0" err="1">
                <a:solidFill>
                  <a:srgbClr val="00A6B8"/>
                </a:solidFill>
                <a:latin typeface="Arial"/>
                <a:cs typeface="Arial"/>
              </a:rPr>
              <a:t>especializados</a:t>
            </a:r>
            <a:r>
              <a:rPr lang="en-US" sz="2000" b="1" spc="15" dirty="0">
                <a:solidFill>
                  <a:srgbClr val="00A6B8"/>
                </a:solidFill>
                <a:latin typeface="Arial"/>
                <a:cs typeface="Arial"/>
              </a:rPr>
              <a:t> (2)  </a:t>
            </a:r>
            <a:endParaRPr lang="es-CL" sz="2000" dirty="0"/>
          </a:p>
        </p:txBody>
      </p:sp>
      <p:pic>
        <p:nvPicPr>
          <p:cNvPr id="17" name="Picture 233">
            <a:extLst>
              <a:ext uri="{FF2B5EF4-FFF2-40B4-BE49-F238E27FC236}">
                <a16:creationId xmlns:a16="http://schemas.microsoft.com/office/drawing/2014/main" id="{AFFEA934-86BA-33AC-8FCA-80B89729A4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996" b="79848" l="9974" r="89770">
                        <a14:foregroundMark x1="29156" y1="26996" x2="29156" y2="26996"/>
                        <a14:foregroundMark x1="17136" y1="72243" x2="17136" y2="72243"/>
                        <a14:foregroundMark x1="22251" y1="73764" x2="22251" y2="73764"/>
                        <a14:foregroundMark x1="39898" y1="74525" x2="39898" y2="74525"/>
                        <a14:foregroundMark x1="46803" y1="73764" x2="46803" y2="73764"/>
                        <a14:foregroundMark x1="49872" y1="72243" x2="49872" y2="72243"/>
                        <a14:foregroundMark x1="55754" y1="74525" x2="55754" y2="74525"/>
                        <a14:foregroundMark x1="60102" y1="73384" x2="60102" y2="73384"/>
                        <a14:foregroundMark x1="63939" y1="72624" x2="63939" y2="72624"/>
                        <a14:foregroundMark x1="66240" y1="73384" x2="66240" y2="73384"/>
                        <a14:foregroundMark x1="70844" y1="72243" x2="70844" y2="72243"/>
                        <a14:foregroundMark x1="74936" y1="73004" x2="74936" y2="73004"/>
                        <a14:foregroundMark x1="79028" y1="72624" x2="79028" y2="72624"/>
                        <a14:foregroundMark x1="78517" y1="69582" x2="78517" y2="69582"/>
                        <a14:foregroundMark x1="82864" y1="73384" x2="82864" y2="73384"/>
                        <a14:foregroundMark x1="28389" y1="73764" x2="28389" y2="73764"/>
                        <a14:foregroundMark x1="30179" y1="73004" x2="30179" y2="73004"/>
                        <a14:foregroundMark x1="32737" y1="72624" x2="32737" y2="72624"/>
                        <a14:foregroundMark x1="33504" y1="71483" x2="33504" y2="71483"/>
                        <a14:foregroundMark x1="35294" y1="72624" x2="35294" y2="72624"/>
                        <a14:foregroundMark x1="35294" y1="73764" x2="35294" y2="73764"/>
                        <a14:foregroundMark x1="35550" y1="76046" x2="35550" y2="76046"/>
                        <a14:foregroundMark x1="19949" y1="70342" x2="28389" y2="72624"/>
                        <a14:foregroundMark x1="19949" y1="75665" x2="21483" y2="73004"/>
                        <a14:foregroundMark x1="23018" y1="71863" x2="26598" y2="76046"/>
                        <a14:foregroundMark x1="26343" y1="73764" x2="30691" y2="76046"/>
                        <a14:foregroundMark x1="30435" y1="71483" x2="34783" y2="74525"/>
                        <a14:foregroundMark x1="36061" y1="73004" x2="36061" y2="72624"/>
                        <a14:foregroundMark x1="34015" y1="71863" x2="30179" y2="70722"/>
                        <a14:foregroundMark x1="29156" y1="73004" x2="23274" y2="73004"/>
                        <a14:foregroundMark x1="24808" y1="76806" x2="18670" y2="76806"/>
                        <a14:foregroundMark x1="18926" y1="75665" x2="20205" y2="71863"/>
                        <a14:foregroundMark x1="23274" y1="76046" x2="35806" y2="756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881" b="13490"/>
          <a:stretch/>
        </p:blipFill>
        <p:spPr bwMode="auto">
          <a:xfrm>
            <a:off x="209397" y="6130293"/>
            <a:ext cx="2185122" cy="9656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4" name="Chart 525">
            <a:extLst>
              <a:ext uri="{FF2B5EF4-FFF2-40B4-BE49-F238E27FC236}">
                <a16:creationId xmlns:a16="http://schemas.microsoft.com/office/drawing/2014/main" id="{0E4A2567-A679-6F00-3C0D-7A61757A22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9429993"/>
              </p:ext>
            </p:extLst>
          </p:nvPr>
        </p:nvGraphicFramePr>
        <p:xfrm>
          <a:off x="584201" y="2991644"/>
          <a:ext cx="5311140" cy="2505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Chart 484">
            <a:extLst>
              <a:ext uri="{FF2B5EF4-FFF2-40B4-BE49-F238E27FC236}">
                <a16:creationId xmlns:a16="http://schemas.microsoft.com/office/drawing/2014/main" id="{AB0AA806-4205-DCC3-C050-D2B4DC7DF3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7534315"/>
              </p:ext>
            </p:extLst>
          </p:nvPr>
        </p:nvGraphicFramePr>
        <p:xfrm>
          <a:off x="7058661" y="2903696"/>
          <a:ext cx="5486400" cy="2681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3" name="Group 750">
            <a:extLst>
              <a:ext uri="{FF2B5EF4-FFF2-40B4-BE49-F238E27FC236}">
                <a16:creationId xmlns:a16="http://schemas.microsoft.com/office/drawing/2014/main" id="{95E24284-AF65-BC5B-D60E-74D5E5C5924F}"/>
              </a:ext>
            </a:extLst>
          </p:cNvPr>
          <p:cNvGrpSpPr/>
          <p:nvPr/>
        </p:nvGrpSpPr>
        <p:grpSpPr>
          <a:xfrm>
            <a:off x="7848600" y="5788470"/>
            <a:ext cx="4572000" cy="470136"/>
            <a:chOff x="417067" y="38762"/>
            <a:chExt cx="3268172" cy="316989"/>
          </a:xfrm>
        </p:grpSpPr>
        <p:sp>
          <p:nvSpPr>
            <p:cNvPr id="15" name="Rectangle 751">
              <a:extLst>
                <a:ext uri="{FF2B5EF4-FFF2-40B4-BE49-F238E27FC236}">
                  <a16:creationId xmlns:a16="http://schemas.microsoft.com/office/drawing/2014/main" id="{F4FB792A-85A1-EAA9-8972-CCBA53759837}"/>
                </a:ext>
              </a:extLst>
            </p:cNvPr>
            <p:cNvSpPr/>
            <p:nvPr/>
          </p:nvSpPr>
          <p:spPr bwMode="gray">
            <a:xfrm>
              <a:off x="417067" y="94177"/>
              <a:ext cx="189865" cy="189865"/>
            </a:xfrm>
            <a:prstGeom prst="rect">
              <a:avLst/>
            </a:prstGeom>
            <a:solidFill>
              <a:schemeClr val="accent1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 sz="1400"/>
            </a:p>
          </p:txBody>
        </p:sp>
        <p:sp>
          <p:nvSpPr>
            <p:cNvPr id="19" name="Text Box 2">
              <a:extLst>
                <a:ext uri="{FF2B5EF4-FFF2-40B4-BE49-F238E27FC236}">
                  <a16:creationId xmlns:a16="http://schemas.microsoft.com/office/drawing/2014/main" id="{ACFEB7A9-0AC1-B1AF-72F0-2E3075C90D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927" y="47141"/>
              <a:ext cx="578199" cy="30023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4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Chile</a:t>
              </a:r>
            </a:p>
          </p:txBody>
        </p:sp>
        <p:sp>
          <p:nvSpPr>
            <p:cNvPr id="20" name="Rectangle 789">
              <a:extLst>
                <a:ext uri="{FF2B5EF4-FFF2-40B4-BE49-F238E27FC236}">
                  <a16:creationId xmlns:a16="http://schemas.microsoft.com/office/drawing/2014/main" id="{3965C13B-2214-0B84-AC83-D530CE38B2C1}"/>
                </a:ext>
              </a:extLst>
            </p:cNvPr>
            <p:cNvSpPr/>
            <p:nvPr/>
          </p:nvSpPr>
          <p:spPr bwMode="gray">
            <a:xfrm>
              <a:off x="1185126" y="93906"/>
              <a:ext cx="189865" cy="189865"/>
            </a:xfrm>
            <a:prstGeom prst="rect">
              <a:avLst/>
            </a:prstGeom>
            <a:solidFill>
              <a:schemeClr val="accent2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 sz="1400"/>
            </a:p>
          </p:txBody>
        </p:sp>
        <p:sp>
          <p:nvSpPr>
            <p:cNvPr id="21" name="Text Box 2">
              <a:extLst>
                <a:ext uri="{FF2B5EF4-FFF2-40B4-BE49-F238E27FC236}">
                  <a16:creationId xmlns:a16="http://schemas.microsoft.com/office/drawing/2014/main" id="{38DBC538-456D-A060-DB9B-A9C47FA9E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4991" y="47141"/>
              <a:ext cx="794804" cy="3086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4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Colombia</a:t>
              </a:r>
            </a:p>
          </p:txBody>
        </p:sp>
        <p:sp>
          <p:nvSpPr>
            <p:cNvPr id="22" name="Rectangle 791">
              <a:extLst>
                <a:ext uri="{FF2B5EF4-FFF2-40B4-BE49-F238E27FC236}">
                  <a16:creationId xmlns:a16="http://schemas.microsoft.com/office/drawing/2014/main" id="{097BA9FF-7086-4CF1-E4E7-BC673EC4C511}"/>
                </a:ext>
              </a:extLst>
            </p:cNvPr>
            <p:cNvSpPr/>
            <p:nvPr/>
          </p:nvSpPr>
          <p:spPr bwMode="gray">
            <a:xfrm>
              <a:off x="2128317" y="93906"/>
              <a:ext cx="189865" cy="189865"/>
            </a:xfrm>
            <a:prstGeom prst="rect">
              <a:avLst/>
            </a:prstGeom>
            <a:solidFill>
              <a:schemeClr val="accent3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 sz="1400"/>
            </a:p>
          </p:txBody>
        </p:sp>
        <p:sp>
          <p:nvSpPr>
            <p:cNvPr id="23" name="Text Box 2">
              <a:extLst>
                <a:ext uri="{FF2B5EF4-FFF2-40B4-BE49-F238E27FC236}">
                  <a16:creationId xmlns:a16="http://schemas.microsoft.com/office/drawing/2014/main" id="{A51673D9-11B5-411E-A778-77013627E5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7965" y="42875"/>
              <a:ext cx="683439" cy="30846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4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Ecuador</a:t>
              </a:r>
            </a:p>
          </p:txBody>
        </p:sp>
        <p:sp>
          <p:nvSpPr>
            <p:cNvPr id="24" name="Rectangle 811">
              <a:extLst>
                <a:ext uri="{FF2B5EF4-FFF2-40B4-BE49-F238E27FC236}">
                  <a16:creationId xmlns:a16="http://schemas.microsoft.com/office/drawing/2014/main" id="{C4BC5B4D-A0C8-A0AA-68B5-87B9DB60FBFA}"/>
                </a:ext>
              </a:extLst>
            </p:cNvPr>
            <p:cNvSpPr/>
            <p:nvPr/>
          </p:nvSpPr>
          <p:spPr bwMode="gray">
            <a:xfrm>
              <a:off x="3001700" y="93906"/>
              <a:ext cx="189865" cy="189865"/>
            </a:xfrm>
            <a:prstGeom prst="rect">
              <a:avLst/>
            </a:prstGeom>
            <a:solidFill>
              <a:schemeClr val="accent4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 sz="140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21D47F07-3127-C4CE-F071-73B2F5A027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1249" y="38762"/>
              <a:ext cx="493990" cy="3086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4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Perú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3899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AEE5DB7-E6AB-43EC-2E53-82D3559853E5}"/>
              </a:ext>
            </a:extLst>
          </p:cNvPr>
          <p:cNvSpPr txBox="1"/>
          <p:nvPr/>
        </p:nvSpPr>
        <p:spPr>
          <a:xfrm>
            <a:off x="152400" y="2454275"/>
            <a:ext cx="5210785" cy="2155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000" b="1" spc="15" dirty="0">
                <a:solidFill>
                  <a:schemeClr val="accent2"/>
                </a:solidFill>
                <a:highlight>
                  <a:srgbClr val="FFFF00"/>
                </a:highlight>
                <a:latin typeface="Arial"/>
                <a:cs typeface="Arial"/>
              </a:rPr>
              <a:t>DESEMPEÑO DE LAS DIVISIONES/ ÁREAS</a:t>
            </a:r>
            <a:endParaRPr lang="es-CL" sz="4000" b="1" spc="15" dirty="0">
              <a:solidFill>
                <a:schemeClr val="accent2"/>
              </a:solidFill>
              <a:highlight>
                <a:srgbClr val="FFFF00"/>
              </a:highlight>
              <a:latin typeface="Arial"/>
              <a:cs typeface="Arial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A494D20-CF4D-13BE-0464-25C893C1495E}"/>
              </a:ext>
            </a:extLst>
          </p:cNvPr>
          <p:cNvSpPr txBox="1"/>
          <p:nvPr/>
        </p:nvSpPr>
        <p:spPr>
          <a:xfrm>
            <a:off x="5496960" y="209499"/>
            <a:ext cx="62045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spc="15" dirty="0" err="1">
                <a:solidFill>
                  <a:srgbClr val="00A6B8"/>
                </a:solidFill>
                <a:latin typeface="Arial"/>
                <a:cs typeface="Arial"/>
              </a:rPr>
              <a:t>Desempeño</a:t>
            </a:r>
            <a:r>
              <a:rPr lang="en-US" sz="2000" b="1" spc="15" dirty="0">
                <a:solidFill>
                  <a:srgbClr val="00A6B8"/>
                </a:solidFill>
                <a:latin typeface="Arial"/>
                <a:cs typeface="Arial"/>
              </a:rPr>
              <a:t> de </a:t>
            </a:r>
            <a:r>
              <a:rPr lang="en-US" sz="2000" b="1" spc="15" dirty="0" err="1">
                <a:solidFill>
                  <a:srgbClr val="00A6B8"/>
                </a:solidFill>
                <a:latin typeface="Arial"/>
                <a:cs typeface="Arial"/>
              </a:rPr>
              <a:t>los</a:t>
            </a:r>
            <a:r>
              <a:rPr lang="en-US" sz="2000" b="1" spc="15" dirty="0">
                <a:solidFill>
                  <a:srgbClr val="00A6B8"/>
                </a:solidFill>
                <a:latin typeface="Arial"/>
                <a:cs typeface="Arial"/>
              </a:rPr>
              <a:t> </a:t>
            </a:r>
            <a:r>
              <a:rPr lang="en-US" sz="2000" b="1" spc="15" dirty="0" err="1">
                <a:solidFill>
                  <a:srgbClr val="00A6B8"/>
                </a:solidFill>
                <a:latin typeface="Arial"/>
                <a:cs typeface="Arial"/>
              </a:rPr>
              <a:t>órganos</a:t>
            </a:r>
            <a:r>
              <a:rPr lang="en-US" sz="2000" b="1" spc="15" dirty="0">
                <a:solidFill>
                  <a:srgbClr val="00A6B8"/>
                </a:solidFill>
                <a:latin typeface="Arial"/>
                <a:cs typeface="Arial"/>
              </a:rPr>
              <a:t> “</a:t>
            </a:r>
            <a:r>
              <a:rPr lang="en-US" sz="2000" b="1" spc="15" dirty="0" err="1">
                <a:solidFill>
                  <a:srgbClr val="00A6B8"/>
                </a:solidFill>
                <a:latin typeface="Arial"/>
                <a:cs typeface="Arial"/>
              </a:rPr>
              <a:t>Fiscalizadores</a:t>
            </a:r>
            <a:r>
              <a:rPr lang="en-US" sz="2000" b="1" spc="15" dirty="0">
                <a:solidFill>
                  <a:srgbClr val="00A6B8"/>
                </a:solidFill>
                <a:latin typeface="Arial"/>
                <a:cs typeface="Arial"/>
              </a:rPr>
              <a:t> – </a:t>
            </a:r>
            <a:r>
              <a:rPr lang="en-US" sz="2000" b="1" spc="15" dirty="0" err="1">
                <a:solidFill>
                  <a:srgbClr val="00A6B8"/>
                </a:solidFill>
                <a:latin typeface="Arial"/>
                <a:cs typeface="Arial"/>
              </a:rPr>
              <a:t>Investigadores</a:t>
            </a:r>
            <a:r>
              <a:rPr lang="en-US" sz="2000" b="1" spc="15" dirty="0">
                <a:solidFill>
                  <a:srgbClr val="00A6B8"/>
                </a:solidFill>
                <a:latin typeface="Arial"/>
                <a:cs typeface="Arial"/>
              </a:rPr>
              <a:t>” </a:t>
            </a:r>
            <a:endParaRPr lang="es-CL" sz="2000" dirty="0"/>
          </a:p>
        </p:txBody>
      </p:sp>
      <p:grpSp>
        <p:nvGrpSpPr>
          <p:cNvPr id="11" name="Group 1002">
            <a:extLst>
              <a:ext uri="{FF2B5EF4-FFF2-40B4-BE49-F238E27FC236}">
                <a16:creationId xmlns:a16="http://schemas.microsoft.com/office/drawing/2014/main" id="{E811163A-DA2B-2D67-1BCD-4DBEA6E6F2F3}"/>
              </a:ext>
            </a:extLst>
          </p:cNvPr>
          <p:cNvGrpSpPr/>
          <p:nvPr/>
        </p:nvGrpSpPr>
        <p:grpSpPr>
          <a:xfrm>
            <a:off x="5496960" y="6258242"/>
            <a:ext cx="6378810" cy="316865"/>
            <a:chOff x="659348" y="29524"/>
            <a:chExt cx="5117944" cy="317437"/>
          </a:xfrm>
        </p:grpSpPr>
        <p:sp>
          <p:nvSpPr>
            <p:cNvPr id="12" name="Rectangle 1003">
              <a:extLst>
                <a:ext uri="{FF2B5EF4-FFF2-40B4-BE49-F238E27FC236}">
                  <a16:creationId xmlns:a16="http://schemas.microsoft.com/office/drawing/2014/main" id="{A92D95D3-8642-6191-001E-DF857E81C4E6}"/>
                </a:ext>
              </a:extLst>
            </p:cNvPr>
            <p:cNvSpPr/>
            <p:nvPr/>
          </p:nvSpPr>
          <p:spPr bwMode="gray">
            <a:xfrm>
              <a:off x="659348" y="76298"/>
              <a:ext cx="189865" cy="189865"/>
            </a:xfrm>
            <a:prstGeom prst="rect">
              <a:avLst/>
            </a:prstGeom>
            <a:solidFill>
              <a:schemeClr val="accent1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 sz="1400"/>
            </a:p>
          </p:txBody>
        </p:sp>
        <p:sp>
          <p:nvSpPr>
            <p:cNvPr id="13" name="Text Box 2">
              <a:extLst>
                <a:ext uri="{FF2B5EF4-FFF2-40B4-BE49-F238E27FC236}">
                  <a16:creationId xmlns:a16="http://schemas.microsoft.com/office/drawing/2014/main" id="{5F0D8603-1E1C-8DDF-7F5D-B8764D1ABF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235" y="29524"/>
              <a:ext cx="907419" cy="30023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4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FNE (Chile)</a:t>
              </a:r>
            </a:p>
          </p:txBody>
        </p:sp>
        <p:sp>
          <p:nvSpPr>
            <p:cNvPr id="14" name="Rectangle 1005">
              <a:extLst>
                <a:ext uri="{FF2B5EF4-FFF2-40B4-BE49-F238E27FC236}">
                  <a16:creationId xmlns:a16="http://schemas.microsoft.com/office/drawing/2014/main" id="{4F95DE2C-27B8-5CCB-DD95-7611FE79849C}"/>
                </a:ext>
              </a:extLst>
            </p:cNvPr>
            <p:cNvSpPr/>
            <p:nvPr/>
          </p:nvSpPr>
          <p:spPr bwMode="gray">
            <a:xfrm>
              <a:off x="1756676" y="79323"/>
              <a:ext cx="189865" cy="189865"/>
            </a:xfrm>
            <a:prstGeom prst="rect">
              <a:avLst/>
            </a:prstGeom>
            <a:solidFill>
              <a:schemeClr val="accent2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 sz="1400"/>
            </a:p>
          </p:txBody>
        </p:sp>
        <p:sp>
          <p:nvSpPr>
            <p:cNvPr id="15" name="Text Box 2">
              <a:extLst>
                <a:ext uri="{FF2B5EF4-FFF2-40B4-BE49-F238E27FC236}">
                  <a16:creationId xmlns:a16="http://schemas.microsoft.com/office/drawing/2014/main" id="{CC79D8F6-DCBD-4E13-8F46-05801A7A5D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6593" y="38351"/>
              <a:ext cx="1150494" cy="3086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4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SIC (Colombia)</a:t>
              </a:r>
            </a:p>
          </p:txBody>
        </p:sp>
        <p:sp>
          <p:nvSpPr>
            <p:cNvPr id="16" name="Rectangle 1007">
              <a:extLst>
                <a:ext uri="{FF2B5EF4-FFF2-40B4-BE49-F238E27FC236}">
                  <a16:creationId xmlns:a16="http://schemas.microsoft.com/office/drawing/2014/main" id="{B5A14F09-5785-E958-3DFF-57D96D533D04}"/>
                </a:ext>
              </a:extLst>
            </p:cNvPr>
            <p:cNvSpPr/>
            <p:nvPr/>
          </p:nvSpPr>
          <p:spPr bwMode="gray">
            <a:xfrm>
              <a:off x="3097138" y="94176"/>
              <a:ext cx="189865" cy="189865"/>
            </a:xfrm>
            <a:prstGeom prst="rect">
              <a:avLst/>
            </a:prstGeom>
            <a:solidFill>
              <a:schemeClr val="accent3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 sz="1400"/>
            </a:p>
          </p:txBody>
        </p:sp>
        <p:sp>
          <p:nvSpPr>
            <p:cNvPr id="17" name="Text Box 2">
              <a:extLst>
                <a:ext uri="{FF2B5EF4-FFF2-40B4-BE49-F238E27FC236}">
                  <a16:creationId xmlns:a16="http://schemas.microsoft.com/office/drawing/2014/main" id="{6479C577-3904-DECF-87DD-DD10239966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7092" y="38340"/>
              <a:ext cx="1062164" cy="30846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4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SCPM (Ecuador)</a:t>
              </a:r>
            </a:p>
          </p:txBody>
        </p:sp>
        <p:sp>
          <p:nvSpPr>
            <p:cNvPr id="18" name="Rectangle 1009">
              <a:extLst>
                <a:ext uri="{FF2B5EF4-FFF2-40B4-BE49-F238E27FC236}">
                  <a16:creationId xmlns:a16="http://schemas.microsoft.com/office/drawing/2014/main" id="{F26C52DC-811D-8EAD-E7ED-8F4E5D5B8226}"/>
                </a:ext>
              </a:extLst>
            </p:cNvPr>
            <p:cNvSpPr/>
            <p:nvPr/>
          </p:nvSpPr>
          <p:spPr bwMode="gray">
            <a:xfrm>
              <a:off x="4349343" y="93906"/>
              <a:ext cx="189865" cy="189865"/>
            </a:xfrm>
            <a:prstGeom prst="rect">
              <a:avLst/>
            </a:prstGeom>
            <a:solidFill>
              <a:schemeClr val="accent4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 sz="1400"/>
            </a:p>
          </p:txBody>
        </p:sp>
        <p:sp>
          <p:nvSpPr>
            <p:cNvPr id="19" name="Text Box 2">
              <a:extLst>
                <a:ext uri="{FF2B5EF4-FFF2-40B4-BE49-F238E27FC236}">
                  <a16:creationId xmlns:a16="http://schemas.microsoft.com/office/drawing/2014/main" id="{EF7F0373-BE34-9A8B-747B-F2BBFEAF90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9210" y="38346"/>
              <a:ext cx="1238082" cy="3086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4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INDECOPI (Perú)</a:t>
              </a:r>
            </a:p>
          </p:txBody>
        </p:sp>
      </p:grpSp>
      <p:pic>
        <p:nvPicPr>
          <p:cNvPr id="20" name="Picture 233">
            <a:extLst>
              <a:ext uri="{FF2B5EF4-FFF2-40B4-BE49-F238E27FC236}">
                <a16:creationId xmlns:a16="http://schemas.microsoft.com/office/drawing/2014/main" id="{3BED85EF-9E8C-477C-61EA-3823A534DB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996" b="79848" l="9974" r="89770">
                        <a14:foregroundMark x1="29156" y1="26996" x2="29156" y2="26996"/>
                        <a14:foregroundMark x1="17136" y1="72243" x2="17136" y2="72243"/>
                        <a14:foregroundMark x1="22251" y1="73764" x2="22251" y2="73764"/>
                        <a14:foregroundMark x1="39898" y1="74525" x2="39898" y2="74525"/>
                        <a14:foregroundMark x1="46803" y1="73764" x2="46803" y2="73764"/>
                        <a14:foregroundMark x1="49872" y1="72243" x2="49872" y2="72243"/>
                        <a14:foregroundMark x1="55754" y1="74525" x2="55754" y2="74525"/>
                        <a14:foregroundMark x1="60102" y1="73384" x2="60102" y2="73384"/>
                        <a14:foregroundMark x1="63939" y1="72624" x2="63939" y2="72624"/>
                        <a14:foregroundMark x1="66240" y1="73384" x2="66240" y2="73384"/>
                        <a14:foregroundMark x1="70844" y1="72243" x2="70844" y2="72243"/>
                        <a14:foregroundMark x1="74936" y1="73004" x2="74936" y2="73004"/>
                        <a14:foregroundMark x1="79028" y1="72624" x2="79028" y2="72624"/>
                        <a14:foregroundMark x1="78517" y1="69582" x2="78517" y2="69582"/>
                        <a14:foregroundMark x1="82864" y1="73384" x2="82864" y2="73384"/>
                        <a14:foregroundMark x1="28389" y1="73764" x2="28389" y2="73764"/>
                        <a14:foregroundMark x1="30179" y1="73004" x2="30179" y2="73004"/>
                        <a14:foregroundMark x1="32737" y1="72624" x2="32737" y2="72624"/>
                        <a14:foregroundMark x1="33504" y1="71483" x2="33504" y2="71483"/>
                        <a14:foregroundMark x1="35294" y1="72624" x2="35294" y2="72624"/>
                        <a14:foregroundMark x1="35294" y1="73764" x2="35294" y2="73764"/>
                        <a14:foregroundMark x1="35550" y1="76046" x2="35550" y2="76046"/>
                        <a14:foregroundMark x1="19949" y1="70342" x2="28389" y2="72624"/>
                        <a14:foregroundMark x1="19949" y1="75665" x2="21483" y2="73004"/>
                        <a14:foregroundMark x1="23018" y1="71863" x2="26598" y2="76046"/>
                        <a14:foregroundMark x1="26343" y1="73764" x2="30691" y2="76046"/>
                        <a14:foregroundMark x1="30435" y1="71483" x2="34783" y2="74525"/>
                        <a14:foregroundMark x1="36061" y1="73004" x2="36061" y2="72624"/>
                        <a14:foregroundMark x1="34015" y1="71863" x2="30179" y2="70722"/>
                        <a14:foregroundMark x1="29156" y1="73004" x2="23274" y2="73004"/>
                        <a14:foregroundMark x1="24808" y1="76806" x2="18670" y2="76806"/>
                        <a14:foregroundMark x1="18926" y1="75665" x2="20205" y2="71863"/>
                        <a14:foregroundMark x1="23274" y1="76046" x2="35806" y2="756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881" b="13490"/>
          <a:stretch/>
        </p:blipFill>
        <p:spPr bwMode="auto">
          <a:xfrm>
            <a:off x="10768878" y="6206595"/>
            <a:ext cx="2185122" cy="9656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4" name="Chart 485">
            <a:extLst>
              <a:ext uri="{FF2B5EF4-FFF2-40B4-BE49-F238E27FC236}">
                <a16:creationId xmlns:a16="http://schemas.microsoft.com/office/drawing/2014/main" id="{08501306-D005-49B1-9C5F-21B19F9F96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324925"/>
              </p:ext>
            </p:extLst>
          </p:nvPr>
        </p:nvGraphicFramePr>
        <p:xfrm>
          <a:off x="5363185" y="979262"/>
          <a:ext cx="6824161" cy="5149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69633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534A764-CA60-F21B-5809-F87CDBA9CD19}"/>
              </a:ext>
            </a:extLst>
          </p:cNvPr>
          <p:cNvSpPr txBox="1"/>
          <p:nvPr/>
        </p:nvSpPr>
        <p:spPr>
          <a:xfrm>
            <a:off x="437283" y="207279"/>
            <a:ext cx="6177350" cy="1176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sz="3200" b="1" spc="15" dirty="0">
                <a:solidFill>
                  <a:schemeClr val="accent2"/>
                </a:solidFill>
                <a:highlight>
                  <a:srgbClr val="FFFF00"/>
                </a:highlight>
                <a:latin typeface="Arial"/>
                <a:cs typeface="Arial"/>
              </a:rPr>
              <a:t>DELACIÓN COMPENSADA/ CLEMENCIA</a:t>
            </a:r>
            <a:endParaRPr lang="es-CL" sz="3200" b="1" spc="15" dirty="0">
              <a:solidFill>
                <a:schemeClr val="accent2"/>
              </a:solidFill>
              <a:highlight>
                <a:srgbClr val="FFFF00"/>
              </a:highlight>
              <a:latin typeface="Arial"/>
              <a:cs typeface="Arial"/>
            </a:endParaRPr>
          </a:p>
        </p:txBody>
      </p:sp>
      <p:grpSp>
        <p:nvGrpSpPr>
          <p:cNvPr id="4" name="Group 894">
            <a:extLst>
              <a:ext uri="{FF2B5EF4-FFF2-40B4-BE49-F238E27FC236}">
                <a16:creationId xmlns:a16="http://schemas.microsoft.com/office/drawing/2014/main" id="{1F714C3C-CBCB-179F-EADE-04CE9961728F}"/>
              </a:ext>
            </a:extLst>
          </p:cNvPr>
          <p:cNvGrpSpPr/>
          <p:nvPr/>
        </p:nvGrpSpPr>
        <p:grpSpPr>
          <a:xfrm>
            <a:off x="3962400" y="6306088"/>
            <a:ext cx="4423723" cy="316865"/>
            <a:chOff x="417067" y="38762"/>
            <a:chExt cx="3268172" cy="316989"/>
          </a:xfrm>
        </p:grpSpPr>
        <p:sp>
          <p:nvSpPr>
            <p:cNvPr id="5" name="Rectangle 895">
              <a:extLst>
                <a:ext uri="{FF2B5EF4-FFF2-40B4-BE49-F238E27FC236}">
                  <a16:creationId xmlns:a16="http://schemas.microsoft.com/office/drawing/2014/main" id="{2681DB45-9152-28A8-F123-0A093ADD5F2D}"/>
                </a:ext>
              </a:extLst>
            </p:cNvPr>
            <p:cNvSpPr/>
            <p:nvPr/>
          </p:nvSpPr>
          <p:spPr bwMode="gray">
            <a:xfrm>
              <a:off x="417067" y="94177"/>
              <a:ext cx="189865" cy="189865"/>
            </a:xfrm>
            <a:prstGeom prst="rect">
              <a:avLst/>
            </a:prstGeom>
            <a:solidFill>
              <a:schemeClr val="accent1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 sz="1400"/>
            </a:p>
          </p:txBody>
        </p:sp>
        <p:sp>
          <p:nvSpPr>
            <p:cNvPr id="6" name="Text Box 2">
              <a:extLst>
                <a:ext uri="{FF2B5EF4-FFF2-40B4-BE49-F238E27FC236}">
                  <a16:creationId xmlns:a16="http://schemas.microsoft.com/office/drawing/2014/main" id="{399A8B28-4437-2C75-156F-30193942F4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927" y="47141"/>
              <a:ext cx="578199" cy="30023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4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Chile</a:t>
              </a:r>
            </a:p>
          </p:txBody>
        </p:sp>
        <p:sp>
          <p:nvSpPr>
            <p:cNvPr id="7" name="Rectangle 897">
              <a:extLst>
                <a:ext uri="{FF2B5EF4-FFF2-40B4-BE49-F238E27FC236}">
                  <a16:creationId xmlns:a16="http://schemas.microsoft.com/office/drawing/2014/main" id="{681AEBFE-262E-54C9-8A8E-78855C5F3410}"/>
                </a:ext>
              </a:extLst>
            </p:cNvPr>
            <p:cNvSpPr/>
            <p:nvPr/>
          </p:nvSpPr>
          <p:spPr bwMode="gray">
            <a:xfrm>
              <a:off x="1185126" y="93906"/>
              <a:ext cx="189865" cy="189865"/>
            </a:xfrm>
            <a:prstGeom prst="rect">
              <a:avLst/>
            </a:prstGeom>
            <a:solidFill>
              <a:schemeClr val="accent2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 sz="1400"/>
            </a:p>
          </p:txBody>
        </p:sp>
        <p:sp>
          <p:nvSpPr>
            <p:cNvPr id="8" name="Text Box 2">
              <a:extLst>
                <a:ext uri="{FF2B5EF4-FFF2-40B4-BE49-F238E27FC236}">
                  <a16:creationId xmlns:a16="http://schemas.microsoft.com/office/drawing/2014/main" id="{4001B2FD-1E24-F326-9C6D-F961D8362C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4991" y="47141"/>
              <a:ext cx="794804" cy="3086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4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Colombia</a:t>
              </a:r>
            </a:p>
          </p:txBody>
        </p:sp>
        <p:sp>
          <p:nvSpPr>
            <p:cNvPr id="9" name="Rectangle 899">
              <a:extLst>
                <a:ext uri="{FF2B5EF4-FFF2-40B4-BE49-F238E27FC236}">
                  <a16:creationId xmlns:a16="http://schemas.microsoft.com/office/drawing/2014/main" id="{DDFA8B0A-D1C1-6E4D-4D08-FCE8A8123445}"/>
                </a:ext>
              </a:extLst>
            </p:cNvPr>
            <p:cNvSpPr/>
            <p:nvPr/>
          </p:nvSpPr>
          <p:spPr bwMode="gray">
            <a:xfrm>
              <a:off x="2128317" y="93906"/>
              <a:ext cx="189865" cy="189865"/>
            </a:xfrm>
            <a:prstGeom prst="rect">
              <a:avLst/>
            </a:prstGeom>
            <a:solidFill>
              <a:schemeClr val="accent3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 sz="1400"/>
            </a:p>
          </p:txBody>
        </p:sp>
        <p:sp>
          <p:nvSpPr>
            <p:cNvPr id="10" name="Text Box 2">
              <a:extLst>
                <a:ext uri="{FF2B5EF4-FFF2-40B4-BE49-F238E27FC236}">
                  <a16:creationId xmlns:a16="http://schemas.microsoft.com/office/drawing/2014/main" id="{6C3F1E60-E562-E923-6722-D8925F868D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7965" y="42875"/>
              <a:ext cx="683439" cy="30846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4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Ecuador</a:t>
              </a:r>
            </a:p>
          </p:txBody>
        </p:sp>
        <p:sp>
          <p:nvSpPr>
            <p:cNvPr id="11" name="Rectangle 901">
              <a:extLst>
                <a:ext uri="{FF2B5EF4-FFF2-40B4-BE49-F238E27FC236}">
                  <a16:creationId xmlns:a16="http://schemas.microsoft.com/office/drawing/2014/main" id="{DE83BFA0-417A-E505-C838-E94A90384B3F}"/>
                </a:ext>
              </a:extLst>
            </p:cNvPr>
            <p:cNvSpPr/>
            <p:nvPr/>
          </p:nvSpPr>
          <p:spPr bwMode="gray">
            <a:xfrm>
              <a:off x="3001700" y="93906"/>
              <a:ext cx="189865" cy="189865"/>
            </a:xfrm>
            <a:prstGeom prst="rect">
              <a:avLst/>
            </a:prstGeom>
            <a:solidFill>
              <a:schemeClr val="accent4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 sz="1400"/>
            </a:p>
          </p:txBody>
        </p:sp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A12BA793-A1FB-1480-BAD5-FA9319DF8B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1249" y="38762"/>
              <a:ext cx="493990" cy="3086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4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Perú</a:t>
              </a:r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2CBB983-B3C8-1A94-5AA8-C11ACE976790}"/>
              </a:ext>
            </a:extLst>
          </p:cNvPr>
          <p:cNvSpPr txBox="1"/>
          <p:nvPr/>
        </p:nvSpPr>
        <p:spPr>
          <a:xfrm>
            <a:off x="601152" y="1512806"/>
            <a:ext cx="58496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spc="15" dirty="0">
                <a:solidFill>
                  <a:srgbClr val="00A6B8"/>
                </a:solidFill>
                <a:latin typeface="Arial"/>
                <a:cs typeface="Arial"/>
              </a:rPr>
              <a:t>Grado de claridad y predictibilidad en la aplicación de las reglas de la figura de delación compensada/clemencia en cada país.</a:t>
            </a:r>
            <a:r>
              <a:rPr lang="en-US" sz="2000" b="1" spc="15" dirty="0">
                <a:solidFill>
                  <a:srgbClr val="00A6B8"/>
                </a:solidFill>
                <a:latin typeface="Arial"/>
                <a:cs typeface="Arial"/>
              </a:rPr>
              <a:t> </a:t>
            </a:r>
            <a:endParaRPr lang="es-CL" sz="20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98229DE-97B6-A871-F6AE-8AEA5247E3F7}"/>
              </a:ext>
            </a:extLst>
          </p:cNvPr>
          <p:cNvSpPr txBox="1"/>
          <p:nvPr/>
        </p:nvSpPr>
        <p:spPr>
          <a:xfrm>
            <a:off x="6798289" y="355114"/>
            <a:ext cx="58496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spc="15" dirty="0">
                <a:solidFill>
                  <a:srgbClr val="00A6B8"/>
                </a:solidFill>
                <a:latin typeface="Arial"/>
                <a:cs typeface="Arial"/>
              </a:rPr>
              <a:t>Grado de disuasión que producen la figura de delación compensada/clemencia en cada país para desestabilizar carteles o inhibir su formación.</a:t>
            </a:r>
            <a:r>
              <a:rPr lang="en-US" sz="2000" b="1" spc="15" dirty="0">
                <a:solidFill>
                  <a:srgbClr val="00A6B8"/>
                </a:solidFill>
                <a:latin typeface="Arial"/>
                <a:cs typeface="Arial"/>
              </a:rPr>
              <a:t> </a:t>
            </a:r>
            <a:endParaRPr lang="es-CL" sz="2000" dirty="0"/>
          </a:p>
        </p:txBody>
      </p:sp>
      <p:pic>
        <p:nvPicPr>
          <p:cNvPr id="18" name="Picture 233">
            <a:extLst>
              <a:ext uri="{FF2B5EF4-FFF2-40B4-BE49-F238E27FC236}">
                <a16:creationId xmlns:a16="http://schemas.microsoft.com/office/drawing/2014/main" id="{9BD3894C-7515-37E1-9685-B0B2AA3024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996" b="79848" l="9974" r="89770">
                        <a14:foregroundMark x1="29156" y1="26996" x2="29156" y2="26996"/>
                        <a14:foregroundMark x1="17136" y1="72243" x2="17136" y2="72243"/>
                        <a14:foregroundMark x1="22251" y1="73764" x2="22251" y2="73764"/>
                        <a14:foregroundMark x1="39898" y1="74525" x2="39898" y2="74525"/>
                        <a14:foregroundMark x1="46803" y1="73764" x2="46803" y2="73764"/>
                        <a14:foregroundMark x1="49872" y1="72243" x2="49872" y2="72243"/>
                        <a14:foregroundMark x1="55754" y1="74525" x2="55754" y2="74525"/>
                        <a14:foregroundMark x1="60102" y1="73384" x2="60102" y2="73384"/>
                        <a14:foregroundMark x1="63939" y1="72624" x2="63939" y2="72624"/>
                        <a14:foregroundMark x1="66240" y1="73384" x2="66240" y2="73384"/>
                        <a14:foregroundMark x1="70844" y1="72243" x2="70844" y2="72243"/>
                        <a14:foregroundMark x1="74936" y1="73004" x2="74936" y2="73004"/>
                        <a14:foregroundMark x1="79028" y1="72624" x2="79028" y2="72624"/>
                        <a14:foregroundMark x1="78517" y1="69582" x2="78517" y2="69582"/>
                        <a14:foregroundMark x1="82864" y1="73384" x2="82864" y2="73384"/>
                        <a14:foregroundMark x1="28389" y1="73764" x2="28389" y2="73764"/>
                        <a14:foregroundMark x1="30179" y1="73004" x2="30179" y2="73004"/>
                        <a14:foregroundMark x1="32737" y1="72624" x2="32737" y2="72624"/>
                        <a14:foregroundMark x1="33504" y1="71483" x2="33504" y2="71483"/>
                        <a14:foregroundMark x1="35294" y1="72624" x2="35294" y2="72624"/>
                        <a14:foregroundMark x1="35294" y1="73764" x2="35294" y2="73764"/>
                        <a14:foregroundMark x1="35550" y1="76046" x2="35550" y2="76046"/>
                        <a14:foregroundMark x1="19949" y1="70342" x2="28389" y2="72624"/>
                        <a14:foregroundMark x1="19949" y1="75665" x2="21483" y2="73004"/>
                        <a14:foregroundMark x1="23018" y1="71863" x2="26598" y2="76046"/>
                        <a14:foregroundMark x1="26343" y1="73764" x2="30691" y2="76046"/>
                        <a14:foregroundMark x1="30435" y1="71483" x2="34783" y2="74525"/>
                        <a14:foregroundMark x1="36061" y1="73004" x2="36061" y2="72624"/>
                        <a14:foregroundMark x1="34015" y1="71863" x2="30179" y2="70722"/>
                        <a14:foregroundMark x1="29156" y1="73004" x2="23274" y2="73004"/>
                        <a14:foregroundMark x1="24808" y1="76806" x2="18670" y2="76806"/>
                        <a14:foregroundMark x1="18926" y1="75665" x2="20205" y2="71863"/>
                        <a14:foregroundMark x1="23274" y1="76046" x2="35806" y2="756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881" b="13490"/>
          <a:stretch/>
        </p:blipFill>
        <p:spPr bwMode="auto">
          <a:xfrm>
            <a:off x="209397" y="6130293"/>
            <a:ext cx="2185122" cy="9656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5" name="Chart 499">
            <a:extLst>
              <a:ext uri="{FF2B5EF4-FFF2-40B4-BE49-F238E27FC236}">
                <a16:creationId xmlns:a16="http://schemas.microsoft.com/office/drawing/2014/main" id="{BDEB5A87-8F01-100B-3C38-10D2054ADF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6843375"/>
              </p:ext>
            </p:extLst>
          </p:nvPr>
        </p:nvGraphicFramePr>
        <p:xfrm>
          <a:off x="684031" y="2906385"/>
          <a:ext cx="5486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Chart 498">
            <a:extLst>
              <a:ext uri="{FF2B5EF4-FFF2-40B4-BE49-F238E27FC236}">
                <a16:creationId xmlns:a16="http://schemas.microsoft.com/office/drawing/2014/main" id="{0EA1EEF6-6B15-84AC-19D9-9E73D2A93D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3083845"/>
              </p:ext>
            </p:extLst>
          </p:nvPr>
        </p:nvGraphicFramePr>
        <p:xfrm>
          <a:off x="6904817" y="1920875"/>
          <a:ext cx="5743083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775452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Texto, Carta&#10;&#10;Descripción generada automáticamente">
            <a:extLst>
              <a:ext uri="{FF2B5EF4-FFF2-40B4-BE49-F238E27FC236}">
                <a16:creationId xmlns:a16="http://schemas.microsoft.com/office/drawing/2014/main" id="{4550DAD1-DD26-4E58-29BF-522B06A457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7" r="-71"/>
          <a:stretch/>
        </p:blipFill>
        <p:spPr>
          <a:xfrm>
            <a:off x="5400000" y="1361"/>
            <a:ext cx="7560000" cy="736600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2693168" y="6974679"/>
            <a:ext cx="51435" cy="12128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r>
              <a:rPr sz="700" spc="10" dirty="0">
                <a:solidFill>
                  <a:srgbClr val="4C4C4C"/>
                </a:solidFill>
                <a:latin typeface="Arial"/>
                <a:cs typeface="Arial"/>
              </a:rPr>
              <a:t>7</a:t>
            </a:r>
            <a:endParaRPr sz="700" dirty="0">
              <a:latin typeface="Arial"/>
              <a:cs typeface="Arial"/>
            </a:endParaRPr>
          </a:p>
        </p:txBody>
      </p:sp>
      <p:sp>
        <p:nvSpPr>
          <p:cNvPr id="11" name="object 16">
            <a:extLst>
              <a:ext uri="{FF2B5EF4-FFF2-40B4-BE49-F238E27FC236}">
                <a16:creationId xmlns:a16="http://schemas.microsoft.com/office/drawing/2014/main" id="{ACA32B4E-770C-4976-8D4D-4A7897128D71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88900">
              <a:lnSpc>
                <a:spcPct val="100000"/>
              </a:lnSpc>
              <a:spcBef>
                <a:spcPts val="145"/>
              </a:spcBef>
            </a:pPr>
            <a:fld id="{81D60167-4931-47E6-BA6A-407CBD079E47}" type="slidenum">
              <a:rPr spc="10" dirty="0"/>
              <a:t>2</a:t>
            </a:fld>
            <a:endParaRPr spc="1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071F2E8-208F-FD37-A9DA-E3B340C6F949}"/>
              </a:ext>
            </a:extLst>
          </p:cNvPr>
          <p:cNvSpPr txBox="1"/>
          <p:nvPr/>
        </p:nvSpPr>
        <p:spPr>
          <a:xfrm>
            <a:off x="762000" y="2911475"/>
            <a:ext cx="3733800" cy="2893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000" b="1" i="1" spc="15" dirty="0">
                <a:solidFill>
                  <a:schemeClr val="accent2"/>
                </a:solidFill>
                <a:latin typeface="Arial"/>
                <a:cs typeface="Arial"/>
              </a:rPr>
              <a:t>“If men were angels, no government would be necessary. If angels were to govern men, neither external nor internal controls on government would be necessary” (</a:t>
            </a:r>
            <a:r>
              <a:rPr lang="en-US" sz="2000" b="1" spc="15" dirty="0">
                <a:solidFill>
                  <a:schemeClr val="accent2"/>
                </a:solidFill>
                <a:latin typeface="Arial"/>
                <a:cs typeface="Arial"/>
              </a:rPr>
              <a:t>Madison, The Federalist papers N° 51</a:t>
            </a:r>
            <a:r>
              <a:rPr lang="en-US" sz="2000" b="1" i="1" spc="15" dirty="0">
                <a:solidFill>
                  <a:schemeClr val="accent2"/>
                </a:solidFill>
                <a:latin typeface="Arial"/>
                <a:cs typeface="Arial"/>
              </a:rPr>
              <a:t>)</a:t>
            </a:r>
            <a:endParaRPr lang="es-CL" sz="2000" b="1" i="1" spc="15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84C2E52-E7E2-AB0C-528B-9A4A0DE26480}"/>
              </a:ext>
            </a:extLst>
          </p:cNvPr>
          <p:cNvSpPr txBox="1"/>
          <p:nvPr/>
        </p:nvSpPr>
        <p:spPr>
          <a:xfrm>
            <a:off x="567871" y="1082675"/>
            <a:ext cx="64806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3200" b="1" spc="15" dirty="0">
                <a:solidFill>
                  <a:schemeClr val="accent2"/>
                </a:solidFill>
                <a:latin typeface="Arial"/>
                <a:cs typeface="Arial"/>
              </a:rPr>
              <a:t>No somos ángeles</a:t>
            </a:r>
          </a:p>
        </p:txBody>
      </p:sp>
      <p:pic>
        <p:nvPicPr>
          <p:cNvPr id="13" name="Picture 233">
            <a:extLst>
              <a:ext uri="{FF2B5EF4-FFF2-40B4-BE49-F238E27FC236}">
                <a16:creationId xmlns:a16="http://schemas.microsoft.com/office/drawing/2014/main" id="{E0E0F400-C3C0-CBB9-7086-0CBE870715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996" b="79848" l="9974" r="89770">
                        <a14:foregroundMark x1="29156" y1="26996" x2="29156" y2="26996"/>
                        <a14:foregroundMark x1="17136" y1="72243" x2="17136" y2="72243"/>
                        <a14:foregroundMark x1="22251" y1="73764" x2="22251" y2="73764"/>
                        <a14:foregroundMark x1="39898" y1="74525" x2="39898" y2="74525"/>
                        <a14:foregroundMark x1="46803" y1="73764" x2="46803" y2="73764"/>
                        <a14:foregroundMark x1="49872" y1="72243" x2="49872" y2="72243"/>
                        <a14:foregroundMark x1="55754" y1="74525" x2="55754" y2="74525"/>
                        <a14:foregroundMark x1="60102" y1="73384" x2="60102" y2="73384"/>
                        <a14:foregroundMark x1="63939" y1="72624" x2="63939" y2="72624"/>
                        <a14:foregroundMark x1="66240" y1="73384" x2="66240" y2="73384"/>
                        <a14:foregroundMark x1="70844" y1="72243" x2="70844" y2="72243"/>
                        <a14:foregroundMark x1="74936" y1="73004" x2="74936" y2="73004"/>
                        <a14:foregroundMark x1="79028" y1="72624" x2="79028" y2="72624"/>
                        <a14:foregroundMark x1="78517" y1="69582" x2="78517" y2="69582"/>
                        <a14:foregroundMark x1="82864" y1="73384" x2="82864" y2="73384"/>
                        <a14:foregroundMark x1="28389" y1="73764" x2="28389" y2="73764"/>
                        <a14:foregroundMark x1="30179" y1="73004" x2="30179" y2="73004"/>
                        <a14:foregroundMark x1="32737" y1="72624" x2="32737" y2="72624"/>
                        <a14:foregroundMark x1="33504" y1="71483" x2="33504" y2="71483"/>
                        <a14:foregroundMark x1="35294" y1="72624" x2="35294" y2="72624"/>
                        <a14:foregroundMark x1="35294" y1="73764" x2="35294" y2="73764"/>
                        <a14:foregroundMark x1="35550" y1="76046" x2="35550" y2="76046"/>
                        <a14:foregroundMark x1="19949" y1="70342" x2="28389" y2="72624"/>
                        <a14:foregroundMark x1="19949" y1="75665" x2="21483" y2="73004"/>
                        <a14:foregroundMark x1="23018" y1="71863" x2="26598" y2="76046"/>
                        <a14:foregroundMark x1="26343" y1="73764" x2="30691" y2="76046"/>
                        <a14:foregroundMark x1="30435" y1="71483" x2="34783" y2="74525"/>
                        <a14:foregroundMark x1="36061" y1="73004" x2="36061" y2="72624"/>
                        <a14:foregroundMark x1="34015" y1="71863" x2="30179" y2="70722"/>
                        <a14:foregroundMark x1="29156" y1="73004" x2="23274" y2="73004"/>
                        <a14:foregroundMark x1="24808" y1="76806" x2="18670" y2="76806"/>
                        <a14:foregroundMark x1="18926" y1="75665" x2="20205" y2="71863"/>
                        <a14:foregroundMark x1="23274" y1="76046" x2="35806" y2="756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881" b="13490"/>
          <a:stretch/>
        </p:blipFill>
        <p:spPr bwMode="auto">
          <a:xfrm>
            <a:off x="209397" y="6130293"/>
            <a:ext cx="2185122" cy="9656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1D89788-ECCA-EE0C-BE40-D552B9B02E0D}"/>
              </a:ext>
            </a:extLst>
          </p:cNvPr>
          <p:cNvSpPr txBox="1"/>
          <p:nvPr/>
        </p:nvSpPr>
        <p:spPr>
          <a:xfrm>
            <a:off x="514096" y="506156"/>
            <a:ext cx="5715000" cy="740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000" b="1" spc="15" dirty="0">
                <a:solidFill>
                  <a:schemeClr val="accent2"/>
                </a:solidFill>
                <a:highlight>
                  <a:srgbClr val="FFFF00"/>
                </a:highlight>
                <a:latin typeface="Arial"/>
                <a:cs typeface="Arial"/>
              </a:rPr>
              <a:t>ANTI-CARTELES</a:t>
            </a:r>
            <a:endParaRPr lang="es-CL" sz="4000" b="1" spc="15" dirty="0">
              <a:solidFill>
                <a:schemeClr val="accent2"/>
              </a:solidFill>
              <a:highlight>
                <a:srgbClr val="FFFF00"/>
              </a:highlight>
              <a:latin typeface="Arial"/>
              <a:cs typeface="Arial"/>
            </a:endParaRPr>
          </a:p>
        </p:txBody>
      </p:sp>
      <p:grpSp>
        <p:nvGrpSpPr>
          <p:cNvPr id="4" name="Group 1074">
            <a:extLst>
              <a:ext uri="{FF2B5EF4-FFF2-40B4-BE49-F238E27FC236}">
                <a16:creationId xmlns:a16="http://schemas.microsoft.com/office/drawing/2014/main" id="{9C8A30E8-EC49-29E9-7E55-A16B45D28315}"/>
              </a:ext>
            </a:extLst>
          </p:cNvPr>
          <p:cNvGrpSpPr/>
          <p:nvPr/>
        </p:nvGrpSpPr>
        <p:grpSpPr>
          <a:xfrm>
            <a:off x="7244972" y="5495277"/>
            <a:ext cx="5002523" cy="1076960"/>
            <a:chOff x="659217" y="29524"/>
            <a:chExt cx="4459906" cy="1079324"/>
          </a:xfrm>
        </p:grpSpPr>
        <p:sp>
          <p:nvSpPr>
            <p:cNvPr id="5" name="Rectangle 1075">
              <a:extLst>
                <a:ext uri="{FF2B5EF4-FFF2-40B4-BE49-F238E27FC236}">
                  <a16:creationId xmlns:a16="http://schemas.microsoft.com/office/drawing/2014/main" id="{391CECA9-56FE-B3A7-CAF0-9291C9F89FEA}"/>
                </a:ext>
              </a:extLst>
            </p:cNvPr>
            <p:cNvSpPr/>
            <p:nvPr/>
          </p:nvSpPr>
          <p:spPr bwMode="gray">
            <a:xfrm>
              <a:off x="659348" y="76298"/>
              <a:ext cx="189865" cy="189865"/>
            </a:xfrm>
            <a:prstGeom prst="rect">
              <a:avLst/>
            </a:prstGeom>
            <a:solidFill>
              <a:schemeClr val="accent1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/>
            </a:p>
          </p:txBody>
        </p:sp>
        <p:sp>
          <p:nvSpPr>
            <p:cNvPr id="6" name="Text Box 2">
              <a:extLst>
                <a:ext uri="{FF2B5EF4-FFF2-40B4-BE49-F238E27FC236}">
                  <a16:creationId xmlns:a16="http://schemas.microsoft.com/office/drawing/2014/main" id="{413EA91F-53B1-4174-83E5-0DFFCB8A3D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141" y="29524"/>
              <a:ext cx="3901615" cy="30023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1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FNE (Chile)</a:t>
              </a:r>
            </a:p>
          </p:txBody>
        </p:sp>
        <p:sp>
          <p:nvSpPr>
            <p:cNvPr id="7" name="Rectangle 1077">
              <a:extLst>
                <a:ext uri="{FF2B5EF4-FFF2-40B4-BE49-F238E27FC236}">
                  <a16:creationId xmlns:a16="http://schemas.microsoft.com/office/drawing/2014/main" id="{CE444045-05BF-8DC3-F397-B6429E2023BD}"/>
                </a:ext>
              </a:extLst>
            </p:cNvPr>
            <p:cNvSpPr/>
            <p:nvPr/>
          </p:nvSpPr>
          <p:spPr bwMode="gray">
            <a:xfrm>
              <a:off x="659370" y="346801"/>
              <a:ext cx="189865" cy="189865"/>
            </a:xfrm>
            <a:prstGeom prst="rect">
              <a:avLst/>
            </a:prstGeom>
            <a:solidFill>
              <a:schemeClr val="accent2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/>
            </a:p>
          </p:txBody>
        </p:sp>
        <p:sp>
          <p:nvSpPr>
            <p:cNvPr id="8" name="Text Box 2">
              <a:extLst>
                <a:ext uri="{FF2B5EF4-FFF2-40B4-BE49-F238E27FC236}">
                  <a16:creationId xmlns:a16="http://schemas.microsoft.com/office/drawing/2014/main" id="{C0F140A8-84C2-3FA3-48C5-707AF938F7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082" y="301939"/>
              <a:ext cx="4270041" cy="30011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1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Delegatura para la protección de la Competencia (Colombia)</a:t>
              </a:r>
            </a:p>
          </p:txBody>
        </p:sp>
        <p:sp>
          <p:nvSpPr>
            <p:cNvPr id="9" name="Rectangle 1079">
              <a:extLst>
                <a:ext uri="{FF2B5EF4-FFF2-40B4-BE49-F238E27FC236}">
                  <a16:creationId xmlns:a16="http://schemas.microsoft.com/office/drawing/2014/main" id="{C3FAC836-1D81-96A9-8C74-D265BF9C78D8}"/>
                </a:ext>
              </a:extLst>
            </p:cNvPr>
            <p:cNvSpPr/>
            <p:nvPr/>
          </p:nvSpPr>
          <p:spPr bwMode="gray">
            <a:xfrm>
              <a:off x="659525" y="610367"/>
              <a:ext cx="189865" cy="189865"/>
            </a:xfrm>
            <a:prstGeom prst="rect">
              <a:avLst/>
            </a:prstGeom>
            <a:solidFill>
              <a:schemeClr val="accent3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/>
            </a:p>
          </p:txBody>
        </p:sp>
        <p:sp>
          <p:nvSpPr>
            <p:cNvPr id="10" name="Text Box 2">
              <a:extLst>
                <a:ext uri="{FF2B5EF4-FFF2-40B4-BE49-F238E27FC236}">
                  <a16:creationId xmlns:a16="http://schemas.microsoft.com/office/drawing/2014/main" id="{0ACA25D4-299E-75FD-3467-680E7CF048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374" y="537011"/>
              <a:ext cx="3854013" cy="30846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1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SCPM (Ecuador)</a:t>
              </a:r>
            </a:p>
          </p:txBody>
        </p:sp>
        <p:sp>
          <p:nvSpPr>
            <p:cNvPr id="11" name="Rectangle 1081">
              <a:extLst>
                <a:ext uri="{FF2B5EF4-FFF2-40B4-BE49-F238E27FC236}">
                  <a16:creationId xmlns:a16="http://schemas.microsoft.com/office/drawing/2014/main" id="{37682AA5-F627-F245-1EEF-E9C086DBA209}"/>
                </a:ext>
              </a:extLst>
            </p:cNvPr>
            <p:cNvSpPr/>
            <p:nvPr/>
          </p:nvSpPr>
          <p:spPr bwMode="gray">
            <a:xfrm>
              <a:off x="659217" y="845479"/>
              <a:ext cx="189865" cy="189865"/>
            </a:xfrm>
            <a:prstGeom prst="rect">
              <a:avLst/>
            </a:prstGeom>
            <a:solidFill>
              <a:schemeClr val="accent4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/>
            </a:p>
          </p:txBody>
        </p:sp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A89D7433-A320-B728-A870-B6C2455CD6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375" y="800238"/>
              <a:ext cx="3760298" cy="3086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1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Dirección (Perú)</a:t>
              </a:r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8923DAF-BA96-6B20-C36B-DA64E0C5F880}"/>
              </a:ext>
            </a:extLst>
          </p:cNvPr>
          <p:cNvSpPr txBox="1"/>
          <p:nvPr/>
        </p:nvSpPr>
        <p:spPr>
          <a:xfrm>
            <a:off x="7058643" y="436771"/>
            <a:ext cx="538126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spc="15" dirty="0">
                <a:solidFill>
                  <a:srgbClr val="00A6B8"/>
                </a:solidFill>
                <a:latin typeface="Arial"/>
                <a:cs typeface="Arial"/>
              </a:rPr>
              <a:t>Grado de efectividad de los órganos/entes/divisiones/cuerpos correspondientes a cada país para detectar la existencia de carteles.</a:t>
            </a:r>
            <a:r>
              <a:rPr lang="en-US" sz="2000" b="1" spc="15" dirty="0">
                <a:solidFill>
                  <a:srgbClr val="00A6B8"/>
                </a:solidFill>
                <a:latin typeface="Arial"/>
                <a:cs typeface="Arial"/>
              </a:rPr>
              <a:t> </a:t>
            </a:r>
            <a:endParaRPr lang="es-CL" sz="2000" dirty="0"/>
          </a:p>
        </p:txBody>
      </p:sp>
      <p:grpSp>
        <p:nvGrpSpPr>
          <p:cNvPr id="19" name="Group 921">
            <a:extLst>
              <a:ext uri="{FF2B5EF4-FFF2-40B4-BE49-F238E27FC236}">
                <a16:creationId xmlns:a16="http://schemas.microsoft.com/office/drawing/2014/main" id="{509AD0E9-1A2D-77BB-D5CE-9C38C1A0A4AB}"/>
              </a:ext>
            </a:extLst>
          </p:cNvPr>
          <p:cNvGrpSpPr/>
          <p:nvPr/>
        </p:nvGrpSpPr>
        <p:grpSpPr>
          <a:xfrm>
            <a:off x="1315445" y="5757983"/>
            <a:ext cx="4376306" cy="316865"/>
            <a:chOff x="417067" y="38762"/>
            <a:chExt cx="3268172" cy="316989"/>
          </a:xfrm>
        </p:grpSpPr>
        <p:sp>
          <p:nvSpPr>
            <p:cNvPr id="20" name="Rectangle 922">
              <a:extLst>
                <a:ext uri="{FF2B5EF4-FFF2-40B4-BE49-F238E27FC236}">
                  <a16:creationId xmlns:a16="http://schemas.microsoft.com/office/drawing/2014/main" id="{A33EAF23-470B-0648-6008-CB16E8B19923}"/>
                </a:ext>
              </a:extLst>
            </p:cNvPr>
            <p:cNvSpPr/>
            <p:nvPr/>
          </p:nvSpPr>
          <p:spPr bwMode="gray">
            <a:xfrm>
              <a:off x="417067" y="94177"/>
              <a:ext cx="189865" cy="189865"/>
            </a:xfrm>
            <a:prstGeom prst="rect">
              <a:avLst/>
            </a:prstGeom>
            <a:solidFill>
              <a:schemeClr val="accent1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 sz="1400"/>
            </a:p>
          </p:txBody>
        </p:sp>
        <p:sp>
          <p:nvSpPr>
            <p:cNvPr id="21" name="Text Box 2">
              <a:extLst>
                <a:ext uri="{FF2B5EF4-FFF2-40B4-BE49-F238E27FC236}">
                  <a16:creationId xmlns:a16="http://schemas.microsoft.com/office/drawing/2014/main" id="{83677713-9664-35DB-AE74-E6EBA7C20A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927" y="47141"/>
              <a:ext cx="578199" cy="30023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4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Chile</a:t>
              </a:r>
            </a:p>
          </p:txBody>
        </p:sp>
        <p:sp>
          <p:nvSpPr>
            <p:cNvPr id="22" name="Rectangle 924">
              <a:extLst>
                <a:ext uri="{FF2B5EF4-FFF2-40B4-BE49-F238E27FC236}">
                  <a16:creationId xmlns:a16="http://schemas.microsoft.com/office/drawing/2014/main" id="{5B61C257-9584-B8C4-FC96-68D49201632D}"/>
                </a:ext>
              </a:extLst>
            </p:cNvPr>
            <p:cNvSpPr/>
            <p:nvPr/>
          </p:nvSpPr>
          <p:spPr bwMode="gray">
            <a:xfrm>
              <a:off x="1185126" y="93906"/>
              <a:ext cx="189865" cy="189865"/>
            </a:xfrm>
            <a:prstGeom prst="rect">
              <a:avLst/>
            </a:prstGeom>
            <a:solidFill>
              <a:schemeClr val="accent2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 sz="1400"/>
            </a:p>
          </p:txBody>
        </p:sp>
        <p:sp>
          <p:nvSpPr>
            <p:cNvPr id="23" name="Text Box 2">
              <a:extLst>
                <a:ext uri="{FF2B5EF4-FFF2-40B4-BE49-F238E27FC236}">
                  <a16:creationId xmlns:a16="http://schemas.microsoft.com/office/drawing/2014/main" id="{E020AC63-5913-AE30-00A1-71D39AB9D7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4991" y="47141"/>
              <a:ext cx="794804" cy="3086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4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Colombia</a:t>
              </a:r>
            </a:p>
          </p:txBody>
        </p:sp>
        <p:sp>
          <p:nvSpPr>
            <p:cNvPr id="24" name="Rectangle 926">
              <a:extLst>
                <a:ext uri="{FF2B5EF4-FFF2-40B4-BE49-F238E27FC236}">
                  <a16:creationId xmlns:a16="http://schemas.microsoft.com/office/drawing/2014/main" id="{0DCFC82D-B527-E97B-FB95-89B528E4CAB6}"/>
                </a:ext>
              </a:extLst>
            </p:cNvPr>
            <p:cNvSpPr/>
            <p:nvPr/>
          </p:nvSpPr>
          <p:spPr bwMode="gray">
            <a:xfrm>
              <a:off x="2128317" y="93906"/>
              <a:ext cx="189865" cy="189865"/>
            </a:xfrm>
            <a:prstGeom prst="rect">
              <a:avLst/>
            </a:prstGeom>
            <a:solidFill>
              <a:schemeClr val="accent3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 sz="140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3F280D97-79F0-0473-5D8D-9363FF426E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7965" y="42875"/>
              <a:ext cx="683439" cy="30846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4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Ecuador</a:t>
              </a:r>
            </a:p>
          </p:txBody>
        </p:sp>
        <p:sp>
          <p:nvSpPr>
            <p:cNvPr id="26" name="Rectangle 928">
              <a:extLst>
                <a:ext uri="{FF2B5EF4-FFF2-40B4-BE49-F238E27FC236}">
                  <a16:creationId xmlns:a16="http://schemas.microsoft.com/office/drawing/2014/main" id="{5B813651-A4FC-D04B-5F3E-C4092AAD9DA3}"/>
                </a:ext>
              </a:extLst>
            </p:cNvPr>
            <p:cNvSpPr/>
            <p:nvPr/>
          </p:nvSpPr>
          <p:spPr bwMode="gray">
            <a:xfrm>
              <a:off x="3001700" y="93906"/>
              <a:ext cx="189865" cy="189865"/>
            </a:xfrm>
            <a:prstGeom prst="rect">
              <a:avLst/>
            </a:prstGeom>
            <a:solidFill>
              <a:schemeClr val="accent4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 sz="1400"/>
            </a:p>
          </p:txBody>
        </p:sp>
        <p:sp>
          <p:nvSpPr>
            <p:cNvPr id="27" name="Text Box 2">
              <a:extLst>
                <a:ext uri="{FF2B5EF4-FFF2-40B4-BE49-F238E27FC236}">
                  <a16:creationId xmlns:a16="http://schemas.microsoft.com/office/drawing/2014/main" id="{FA42DE8E-3502-85DF-62D5-44BB7D3D06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1249" y="38762"/>
              <a:ext cx="493990" cy="3086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4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Perú</a:t>
              </a:r>
            </a:p>
          </p:txBody>
        </p:sp>
      </p:grpSp>
      <p:sp>
        <p:nvSpPr>
          <p:cNvPr id="28" name="CuadroTexto 27">
            <a:extLst>
              <a:ext uri="{FF2B5EF4-FFF2-40B4-BE49-F238E27FC236}">
                <a16:creationId xmlns:a16="http://schemas.microsoft.com/office/drawing/2014/main" id="{2E52F204-4CBC-DA9F-1AD3-40FD5BC56C25}"/>
              </a:ext>
            </a:extLst>
          </p:cNvPr>
          <p:cNvSpPr txBox="1"/>
          <p:nvPr/>
        </p:nvSpPr>
        <p:spPr>
          <a:xfrm>
            <a:off x="609762" y="1642072"/>
            <a:ext cx="58496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spc="15" dirty="0">
                <a:solidFill>
                  <a:srgbClr val="00A6B8"/>
                </a:solidFill>
                <a:latin typeface="Arial"/>
                <a:cs typeface="Arial"/>
              </a:rPr>
              <a:t>Consideración actual de cada país en relación al ilícito de colusión.</a:t>
            </a:r>
            <a:endParaRPr lang="en-US" sz="2000" b="1" spc="15" dirty="0">
              <a:solidFill>
                <a:srgbClr val="00A6B8"/>
              </a:solidFill>
              <a:latin typeface="Arial"/>
              <a:cs typeface="Arial"/>
            </a:endParaRPr>
          </a:p>
        </p:txBody>
      </p:sp>
      <p:pic>
        <p:nvPicPr>
          <p:cNvPr id="29" name="Picture 233">
            <a:extLst>
              <a:ext uri="{FF2B5EF4-FFF2-40B4-BE49-F238E27FC236}">
                <a16:creationId xmlns:a16="http://schemas.microsoft.com/office/drawing/2014/main" id="{C4DF446F-CA85-787E-8035-8EED3903F6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996" b="79848" l="9974" r="89770">
                        <a14:foregroundMark x1="29156" y1="26996" x2="29156" y2="26996"/>
                        <a14:foregroundMark x1="17136" y1="72243" x2="17136" y2="72243"/>
                        <a14:foregroundMark x1="22251" y1="73764" x2="22251" y2="73764"/>
                        <a14:foregroundMark x1="39898" y1="74525" x2="39898" y2="74525"/>
                        <a14:foregroundMark x1="46803" y1="73764" x2="46803" y2="73764"/>
                        <a14:foregroundMark x1="49872" y1="72243" x2="49872" y2="72243"/>
                        <a14:foregroundMark x1="55754" y1="74525" x2="55754" y2="74525"/>
                        <a14:foregroundMark x1="60102" y1="73384" x2="60102" y2="73384"/>
                        <a14:foregroundMark x1="63939" y1="72624" x2="63939" y2="72624"/>
                        <a14:foregroundMark x1="66240" y1="73384" x2="66240" y2="73384"/>
                        <a14:foregroundMark x1="70844" y1="72243" x2="70844" y2="72243"/>
                        <a14:foregroundMark x1="74936" y1="73004" x2="74936" y2="73004"/>
                        <a14:foregroundMark x1="79028" y1="72624" x2="79028" y2="72624"/>
                        <a14:foregroundMark x1="78517" y1="69582" x2="78517" y2="69582"/>
                        <a14:foregroundMark x1="82864" y1="73384" x2="82864" y2="73384"/>
                        <a14:foregroundMark x1="28389" y1="73764" x2="28389" y2="73764"/>
                        <a14:foregroundMark x1="30179" y1="73004" x2="30179" y2="73004"/>
                        <a14:foregroundMark x1="32737" y1="72624" x2="32737" y2="72624"/>
                        <a14:foregroundMark x1="33504" y1="71483" x2="33504" y2="71483"/>
                        <a14:foregroundMark x1="35294" y1="72624" x2="35294" y2="72624"/>
                        <a14:foregroundMark x1="35294" y1="73764" x2="35294" y2="73764"/>
                        <a14:foregroundMark x1="35550" y1="76046" x2="35550" y2="76046"/>
                        <a14:foregroundMark x1="19949" y1="70342" x2="28389" y2="72624"/>
                        <a14:foregroundMark x1="19949" y1="75665" x2="21483" y2="73004"/>
                        <a14:foregroundMark x1="23018" y1="71863" x2="26598" y2="76046"/>
                        <a14:foregroundMark x1="26343" y1="73764" x2="30691" y2="76046"/>
                        <a14:foregroundMark x1="30435" y1="71483" x2="34783" y2="74525"/>
                        <a14:foregroundMark x1="36061" y1="73004" x2="36061" y2="72624"/>
                        <a14:foregroundMark x1="34015" y1="71863" x2="30179" y2="70722"/>
                        <a14:foregroundMark x1="29156" y1="73004" x2="23274" y2="73004"/>
                        <a14:foregroundMark x1="24808" y1="76806" x2="18670" y2="76806"/>
                        <a14:foregroundMark x1="18926" y1="75665" x2="20205" y2="71863"/>
                        <a14:foregroundMark x1="23274" y1="76046" x2="35806" y2="756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881" b="13490"/>
          <a:stretch/>
        </p:blipFill>
        <p:spPr bwMode="auto">
          <a:xfrm>
            <a:off x="10723133" y="6220098"/>
            <a:ext cx="2185122" cy="9656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6" name="Chart 483">
            <a:extLst>
              <a:ext uri="{FF2B5EF4-FFF2-40B4-BE49-F238E27FC236}">
                <a16:creationId xmlns:a16="http://schemas.microsoft.com/office/drawing/2014/main" id="{8C8909A5-34A1-5490-A490-CE65E747E8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1169093"/>
              </p:ext>
            </p:extLst>
          </p:nvPr>
        </p:nvGraphicFramePr>
        <p:xfrm>
          <a:off x="6823964" y="1804415"/>
          <a:ext cx="5486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0" name="Chart 487">
            <a:extLst>
              <a:ext uri="{FF2B5EF4-FFF2-40B4-BE49-F238E27FC236}">
                <a16:creationId xmlns:a16="http://schemas.microsoft.com/office/drawing/2014/main" id="{CE3CC096-2CD8-4612-A094-3B22DCE195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3345516"/>
              </p:ext>
            </p:extLst>
          </p:nvPr>
        </p:nvGraphicFramePr>
        <p:xfrm>
          <a:off x="628396" y="2454225"/>
          <a:ext cx="5486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293639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30">
            <a:extLst>
              <a:ext uri="{FF2B5EF4-FFF2-40B4-BE49-F238E27FC236}">
                <a16:creationId xmlns:a16="http://schemas.microsoft.com/office/drawing/2014/main" id="{A5FE4AE3-3EFE-376A-184A-ED9A771E7AB8}"/>
              </a:ext>
            </a:extLst>
          </p:cNvPr>
          <p:cNvGrpSpPr/>
          <p:nvPr/>
        </p:nvGrpSpPr>
        <p:grpSpPr>
          <a:xfrm>
            <a:off x="7830311" y="5805464"/>
            <a:ext cx="4648200" cy="316865"/>
            <a:chOff x="417067" y="38762"/>
            <a:chExt cx="3268172" cy="316989"/>
          </a:xfrm>
        </p:grpSpPr>
        <p:sp>
          <p:nvSpPr>
            <p:cNvPr id="4" name="Rectangle 931">
              <a:extLst>
                <a:ext uri="{FF2B5EF4-FFF2-40B4-BE49-F238E27FC236}">
                  <a16:creationId xmlns:a16="http://schemas.microsoft.com/office/drawing/2014/main" id="{97B81E10-2430-D435-9F94-AF5C812F0D64}"/>
                </a:ext>
              </a:extLst>
            </p:cNvPr>
            <p:cNvSpPr/>
            <p:nvPr/>
          </p:nvSpPr>
          <p:spPr bwMode="gray">
            <a:xfrm>
              <a:off x="417067" y="94177"/>
              <a:ext cx="189865" cy="189865"/>
            </a:xfrm>
            <a:prstGeom prst="rect">
              <a:avLst/>
            </a:prstGeom>
            <a:solidFill>
              <a:schemeClr val="accent1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 sz="1400"/>
            </a:p>
          </p:txBody>
        </p:sp>
        <p:sp>
          <p:nvSpPr>
            <p:cNvPr id="5" name="Text Box 2">
              <a:extLst>
                <a:ext uri="{FF2B5EF4-FFF2-40B4-BE49-F238E27FC236}">
                  <a16:creationId xmlns:a16="http://schemas.microsoft.com/office/drawing/2014/main" id="{B31B3F99-B36D-05DA-5516-6DB977C56C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927" y="47141"/>
              <a:ext cx="578199" cy="30023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4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Chile</a:t>
              </a:r>
            </a:p>
          </p:txBody>
        </p:sp>
        <p:sp>
          <p:nvSpPr>
            <p:cNvPr id="6" name="Rectangle 933">
              <a:extLst>
                <a:ext uri="{FF2B5EF4-FFF2-40B4-BE49-F238E27FC236}">
                  <a16:creationId xmlns:a16="http://schemas.microsoft.com/office/drawing/2014/main" id="{B32FD2F9-2279-76C7-EE35-8DB5825D8C14}"/>
                </a:ext>
              </a:extLst>
            </p:cNvPr>
            <p:cNvSpPr/>
            <p:nvPr/>
          </p:nvSpPr>
          <p:spPr bwMode="gray">
            <a:xfrm>
              <a:off x="1185126" y="93906"/>
              <a:ext cx="189865" cy="189865"/>
            </a:xfrm>
            <a:prstGeom prst="rect">
              <a:avLst/>
            </a:prstGeom>
            <a:solidFill>
              <a:schemeClr val="accent2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 sz="1400"/>
            </a:p>
          </p:txBody>
        </p: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58E43FD7-F857-5643-6390-F77382C03D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4991" y="47141"/>
              <a:ext cx="794804" cy="3086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4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Colombia</a:t>
              </a:r>
            </a:p>
          </p:txBody>
        </p:sp>
        <p:sp>
          <p:nvSpPr>
            <p:cNvPr id="8" name="Rectangle 935">
              <a:extLst>
                <a:ext uri="{FF2B5EF4-FFF2-40B4-BE49-F238E27FC236}">
                  <a16:creationId xmlns:a16="http://schemas.microsoft.com/office/drawing/2014/main" id="{977D6253-9EC8-DE48-4547-9FEB3D22E43F}"/>
                </a:ext>
              </a:extLst>
            </p:cNvPr>
            <p:cNvSpPr/>
            <p:nvPr/>
          </p:nvSpPr>
          <p:spPr bwMode="gray">
            <a:xfrm>
              <a:off x="2128317" y="93906"/>
              <a:ext cx="189865" cy="189865"/>
            </a:xfrm>
            <a:prstGeom prst="rect">
              <a:avLst/>
            </a:prstGeom>
            <a:solidFill>
              <a:schemeClr val="accent3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 sz="1400"/>
            </a:p>
          </p:txBody>
        </p:sp>
        <p:sp>
          <p:nvSpPr>
            <p:cNvPr id="9" name="Text Box 2">
              <a:extLst>
                <a:ext uri="{FF2B5EF4-FFF2-40B4-BE49-F238E27FC236}">
                  <a16:creationId xmlns:a16="http://schemas.microsoft.com/office/drawing/2014/main" id="{7F08B47D-6FA9-21D1-10D7-C32D7213D7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7965" y="42875"/>
              <a:ext cx="683439" cy="30846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4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Ecuador</a:t>
              </a:r>
            </a:p>
          </p:txBody>
        </p:sp>
        <p:sp>
          <p:nvSpPr>
            <p:cNvPr id="10" name="Rectangle 937">
              <a:extLst>
                <a:ext uri="{FF2B5EF4-FFF2-40B4-BE49-F238E27FC236}">
                  <a16:creationId xmlns:a16="http://schemas.microsoft.com/office/drawing/2014/main" id="{B306961A-E5BC-F13A-8026-39FBD291DF2B}"/>
                </a:ext>
              </a:extLst>
            </p:cNvPr>
            <p:cNvSpPr/>
            <p:nvPr/>
          </p:nvSpPr>
          <p:spPr bwMode="gray">
            <a:xfrm>
              <a:off x="3001700" y="93906"/>
              <a:ext cx="189865" cy="189865"/>
            </a:xfrm>
            <a:prstGeom prst="rect">
              <a:avLst/>
            </a:prstGeom>
            <a:solidFill>
              <a:schemeClr val="accent4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 sz="1400"/>
            </a:p>
          </p:txBody>
        </p:sp>
        <p:sp>
          <p:nvSpPr>
            <p:cNvPr id="11" name="Text Box 2">
              <a:extLst>
                <a:ext uri="{FF2B5EF4-FFF2-40B4-BE49-F238E27FC236}">
                  <a16:creationId xmlns:a16="http://schemas.microsoft.com/office/drawing/2014/main" id="{87CF9F21-F6E2-551E-D406-828DD3AFF8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1249" y="38762"/>
              <a:ext cx="493990" cy="3086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4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Perú</a:t>
              </a:r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EA09E7F-8A8E-C188-94D5-519B710A2DAA}"/>
              </a:ext>
            </a:extLst>
          </p:cNvPr>
          <p:cNvSpPr txBox="1"/>
          <p:nvPr/>
        </p:nvSpPr>
        <p:spPr>
          <a:xfrm>
            <a:off x="7620000" y="762459"/>
            <a:ext cx="506882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spc="15" dirty="0">
                <a:solidFill>
                  <a:srgbClr val="00A6B8"/>
                </a:solidFill>
                <a:latin typeface="Arial"/>
                <a:cs typeface="Arial"/>
              </a:rPr>
              <a:t>Grado de efectividad de la herramienta de estudios de mercado para la promoción y defensa de la Libre Competencia. </a:t>
            </a:r>
            <a:endParaRPr lang="en-US" sz="2000" b="1" spc="15" dirty="0">
              <a:solidFill>
                <a:srgbClr val="00A6B8"/>
              </a:solidFill>
              <a:latin typeface="Arial"/>
              <a:cs typeface="Arial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D26DF09-14DB-A36A-24E5-CB469468A562}"/>
              </a:ext>
            </a:extLst>
          </p:cNvPr>
          <p:cNvSpPr txBox="1"/>
          <p:nvPr/>
        </p:nvSpPr>
        <p:spPr>
          <a:xfrm>
            <a:off x="703927" y="1499486"/>
            <a:ext cx="5486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spc="15" dirty="0">
                <a:solidFill>
                  <a:srgbClr val="00A6B8"/>
                </a:solidFill>
                <a:latin typeface="Arial"/>
                <a:cs typeface="Arial"/>
              </a:rPr>
              <a:t>Evaluación de la selección que han hecho los órganos/entes/divisiones/cuerpos respectivos para cada país respecto a los mercados analizados en sus estudios.</a:t>
            </a:r>
            <a:endParaRPr lang="en-US" sz="2000" b="1" spc="15" dirty="0">
              <a:solidFill>
                <a:srgbClr val="00A6B8"/>
              </a:solidFill>
              <a:latin typeface="Arial"/>
              <a:cs typeface="Arial"/>
            </a:endParaRPr>
          </a:p>
        </p:txBody>
      </p:sp>
      <p:grpSp>
        <p:nvGrpSpPr>
          <p:cNvPr id="15" name="Group 1137">
            <a:extLst>
              <a:ext uri="{FF2B5EF4-FFF2-40B4-BE49-F238E27FC236}">
                <a16:creationId xmlns:a16="http://schemas.microsoft.com/office/drawing/2014/main" id="{6242C58C-8865-DADA-366F-5C3ACC411378}"/>
              </a:ext>
            </a:extLst>
          </p:cNvPr>
          <p:cNvGrpSpPr/>
          <p:nvPr/>
        </p:nvGrpSpPr>
        <p:grpSpPr>
          <a:xfrm>
            <a:off x="1383598" y="5883033"/>
            <a:ext cx="5240009" cy="1076960"/>
            <a:chOff x="659217" y="29524"/>
            <a:chExt cx="4671479" cy="1079324"/>
          </a:xfrm>
        </p:grpSpPr>
        <p:sp>
          <p:nvSpPr>
            <p:cNvPr id="16" name="Rectangle 1138">
              <a:extLst>
                <a:ext uri="{FF2B5EF4-FFF2-40B4-BE49-F238E27FC236}">
                  <a16:creationId xmlns:a16="http://schemas.microsoft.com/office/drawing/2014/main" id="{5A840440-7FB6-0F8C-913F-7E61FE2AF303}"/>
                </a:ext>
              </a:extLst>
            </p:cNvPr>
            <p:cNvSpPr/>
            <p:nvPr/>
          </p:nvSpPr>
          <p:spPr bwMode="gray">
            <a:xfrm>
              <a:off x="659348" y="76298"/>
              <a:ext cx="189865" cy="189865"/>
            </a:xfrm>
            <a:prstGeom prst="rect">
              <a:avLst/>
            </a:prstGeom>
            <a:solidFill>
              <a:schemeClr val="accent1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/>
            </a:p>
          </p:txBody>
        </p:sp>
        <p:sp>
          <p:nvSpPr>
            <p:cNvPr id="17" name="Text Box 2">
              <a:extLst>
                <a:ext uri="{FF2B5EF4-FFF2-40B4-BE49-F238E27FC236}">
                  <a16:creationId xmlns:a16="http://schemas.microsoft.com/office/drawing/2014/main" id="{BFBBDA30-DEED-A9F4-5977-A3C19CA551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141" y="29524"/>
              <a:ext cx="3901615" cy="30023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1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FNE (Chile)</a:t>
              </a:r>
            </a:p>
          </p:txBody>
        </p:sp>
        <p:sp>
          <p:nvSpPr>
            <p:cNvPr id="18" name="Rectangle 1140">
              <a:extLst>
                <a:ext uri="{FF2B5EF4-FFF2-40B4-BE49-F238E27FC236}">
                  <a16:creationId xmlns:a16="http://schemas.microsoft.com/office/drawing/2014/main" id="{A3B03591-2FA0-20BF-3A7B-0990A4D3DE27}"/>
                </a:ext>
              </a:extLst>
            </p:cNvPr>
            <p:cNvSpPr/>
            <p:nvPr/>
          </p:nvSpPr>
          <p:spPr bwMode="gray">
            <a:xfrm>
              <a:off x="659370" y="346801"/>
              <a:ext cx="189865" cy="189865"/>
            </a:xfrm>
            <a:prstGeom prst="rect">
              <a:avLst/>
            </a:prstGeom>
            <a:solidFill>
              <a:schemeClr val="accent2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/>
            </a:p>
          </p:txBody>
        </p:sp>
        <p:sp>
          <p:nvSpPr>
            <p:cNvPr id="19" name="Text Box 2">
              <a:extLst>
                <a:ext uri="{FF2B5EF4-FFF2-40B4-BE49-F238E27FC236}">
                  <a16:creationId xmlns:a16="http://schemas.microsoft.com/office/drawing/2014/main" id="{6EF0EC47-BCC0-81E9-F6B7-0F4CCFFE22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068" y="301832"/>
              <a:ext cx="4481628" cy="30011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1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Delegatura para la protección de la Competencia (Colombia)</a:t>
              </a:r>
            </a:p>
          </p:txBody>
        </p:sp>
        <p:sp>
          <p:nvSpPr>
            <p:cNvPr id="20" name="Rectangle 1142">
              <a:extLst>
                <a:ext uri="{FF2B5EF4-FFF2-40B4-BE49-F238E27FC236}">
                  <a16:creationId xmlns:a16="http://schemas.microsoft.com/office/drawing/2014/main" id="{3CBEB974-B3FA-F902-1D79-39DC0AC29B44}"/>
                </a:ext>
              </a:extLst>
            </p:cNvPr>
            <p:cNvSpPr/>
            <p:nvPr/>
          </p:nvSpPr>
          <p:spPr bwMode="gray">
            <a:xfrm>
              <a:off x="659525" y="610367"/>
              <a:ext cx="189865" cy="189865"/>
            </a:xfrm>
            <a:prstGeom prst="rect">
              <a:avLst/>
            </a:prstGeom>
            <a:solidFill>
              <a:schemeClr val="accent3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/>
            </a:p>
          </p:txBody>
        </p:sp>
        <p:sp>
          <p:nvSpPr>
            <p:cNvPr id="21" name="Text Box 2">
              <a:extLst>
                <a:ext uri="{FF2B5EF4-FFF2-40B4-BE49-F238E27FC236}">
                  <a16:creationId xmlns:a16="http://schemas.microsoft.com/office/drawing/2014/main" id="{AB51184E-7BAF-8CF5-D24A-1FC1E7D956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374" y="537011"/>
              <a:ext cx="3854013" cy="30846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1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SCPM (Ecuador)</a:t>
              </a:r>
            </a:p>
          </p:txBody>
        </p:sp>
        <p:sp>
          <p:nvSpPr>
            <p:cNvPr id="22" name="Rectangle 1144">
              <a:extLst>
                <a:ext uri="{FF2B5EF4-FFF2-40B4-BE49-F238E27FC236}">
                  <a16:creationId xmlns:a16="http://schemas.microsoft.com/office/drawing/2014/main" id="{D7E73679-B7AE-480E-982F-C2B29C683D69}"/>
                </a:ext>
              </a:extLst>
            </p:cNvPr>
            <p:cNvSpPr/>
            <p:nvPr/>
          </p:nvSpPr>
          <p:spPr bwMode="gray">
            <a:xfrm>
              <a:off x="659217" y="845479"/>
              <a:ext cx="189865" cy="189865"/>
            </a:xfrm>
            <a:prstGeom prst="rect">
              <a:avLst/>
            </a:prstGeom>
            <a:solidFill>
              <a:schemeClr val="accent4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/>
            </a:p>
          </p:txBody>
        </p:sp>
        <p:sp>
          <p:nvSpPr>
            <p:cNvPr id="23" name="Text Box 2">
              <a:extLst>
                <a:ext uri="{FF2B5EF4-FFF2-40B4-BE49-F238E27FC236}">
                  <a16:creationId xmlns:a16="http://schemas.microsoft.com/office/drawing/2014/main" id="{9A51659E-5906-13B4-5D3F-C19257F281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375" y="800238"/>
              <a:ext cx="3760298" cy="3086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1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Dirección – Comisión (Perú)</a:t>
              </a:r>
            </a:p>
          </p:txBody>
        </p:sp>
      </p:grp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407F2EF-C15A-64F6-BF5C-7B7415C8EEB0}"/>
              </a:ext>
            </a:extLst>
          </p:cNvPr>
          <p:cNvSpPr txBox="1"/>
          <p:nvPr/>
        </p:nvSpPr>
        <p:spPr>
          <a:xfrm>
            <a:off x="654861" y="71539"/>
            <a:ext cx="5715000" cy="1447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000" b="1" spc="15" dirty="0">
                <a:solidFill>
                  <a:schemeClr val="accent2"/>
                </a:solidFill>
                <a:highlight>
                  <a:srgbClr val="FFFF00"/>
                </a:highlight>
                <a:latin typeface="Arial"/>
                <a:cs typeface="Arial"/>
              </a:rPr>
              <a:t>ESTUDIOS DE MERCADO</a:t>
            </a:r>
            <a:endParaRPr lang="es-CL" sz="4000" b="1" spc="15" dirty="0">
              <a:solidFill>
                <a:schemeClr val="accent2"/>
              </a:solidFill>
              <a:highlight>
                <a:srgbClr val="FFFF00"/>
              </a:highlight>
              <a:latin typeface="Arial"/>
              <a:cs typeface="Arial"/>
            </a:endParaRPr>
          </a:p>
        </p:txBody>
      </p:sp>
      <p:pic>
        <p:nvPicPr>
          <p:cNvPr id="27" name="Picture 233">
            <a:extLst>
              <a:ext uri="{FF2B5EF4-FFF2-40B4-BE49-F238E27FC236}">
                <a16:creationId xmlns:a16="http://schemas.microsoft.com/office/drawing/2014/main" id="{E35AFFDB-E155-5927-2ECB-0172EB6F65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996" b="79848" l="9974" r="89770">
                        <a14:foregroundMark x1="29156" y1="26996" x2="29156" y2="26996"/>
                        <a14:foregroundMark x1="17136" y1="72243" x2="17136" y2="72243"/>
                        <a14:foregroundMark x1="22251" y1="73764" x2="22251" y2="73764"/>
                        <a14:foregroundMark x1="39898" y1="74525" x2="39898" y2="74525"/>
                        <a14:foregroundMark x1="46803" y1="73764" x2="46803" y2="73764"/>
                        <a14:foregroundMark x1="49872" y1="72243" x2="49872" y2="72243"/>
                        <a14:foregroundMark x1="55754" y1="74525" x2="55754" y2="74525"/>
                        <a14:foregroundMark x1="60102" y1="73384" x2="60102" y2="73384"/>
                        <a14:foregroundMark x1="63939" y1="72624" x2="63939" y2="72624"/>
                        <a14:foregroundMark x1="66240" y1="73384" x2="66240" y2="73384"/>
                        <a14:foregroundMark x1="70844" y1="72243" x2="70844" y2="72243"/>
                        <a14:foregroundMark x1="74936" y1="73004" x2="74936" y2="73004"/>
                        <a14:foregroundMark x1="79028" y1="72624" x2="79028" y2="72624"/>
                        <a14:foregroundMark x1="78517" y1="69582" x2="78517" y2="69582"/>
                        <a14:foregroundMark x1="82864" y1="73384" x2="82864" y2="73384"/>
                        <a14:foregroundMark x1="28389" y1="73764" x2="28389" y2="73764"/>
                        <a14:foregroundMark x1="30179" y1="73004" x2="30179" y2="73004"/>
                        <a14:foregroundMark x1="32737" y1="72624" x2="32737" y2="72624"/>
                        <a14:foregroundMark x1="33504" y1="71483" x2="33504" y2="71483"/>
                        <a14:foregroundMark x1="35294" y1="72624" x2="35294" y2="72624"/>
                        <a14:foregroundMark x1="35294" y1="73764" x2="35294" y2="73764"/>
                        <a14:foregroundMark x1="35550" y1="76046" x2="35550" y2="76046"/>
                        <a14:foregroundMark x1="19949" y1="70342" x2="28389" y2="72624"/>
                        <a14:foregroundMark x1="19949" y1="75665" x2="21483" y2="73004"/>
                        <a14:foregroundMark x1="23018" y1="71863" x2="26598" y2="76046"/>
                        <a14:foregroundMark x1="26343" y1="73764" x2="30691" y2="76046"/>
                        <a14:foregroundMark x1="30435" y1="71483" x2="34783" y2="74525"/>
                        <a14:foregroundMark x1="36061" y1="73004" x2="36061" y2="72624"/>
                        <a14:foregroundMark x1="34015" y1="71863" x2="30179" y2="70722"/>
                        <a14:foregroundMark x1="29156" y1="73004" x2="23274" y2="73004"/>
                        <a14:foregroundMark x1="24808" y1="76806" x2="18670" y2="76806"/>
                        <a14:foregroundMark x1="18926" y1="75665" x2="20205" y2="71863"/>
                        <a14:foregroundMark x1="23274" y1="76046" x2="35806" y2="756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881" b="13490"/>
          <a:stretch/>
        </p:blipFill>
        <p:spPr bwMode="auto">
          <a:xfrm>
            <a:off x="209397" y="6130293"/>
            <a:ext cx="2185122" cy="9656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2" name="Chart 493">
            <a:extLst>
              <a:ext uri="{FF2B5EF4-FFF2-40B4-BE49-F238E27FC236}">
                <a16:creationId xmlns:a16="http://schemas.microsoft.com/office/drawing/2014/main" id="{9F3CE1C8-4023-9C87-A7B6-ED9668D887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4791395"/>
              </p:ext>
            </p:extLst>
          </p:nvPr>
        </p:nvGraphicFramePr>
        <p:xfrm>
          <a:off x="7014741" y="2317785"/>
          <a:ext cx="5486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4" name="Chart 492">
            <a:extLst>
              <a:ext uri="{FF2B5EF4-FFF2-40B4-BE49-F238E27FC236}">
                <a16:creationId xmlns:a16="http://schemas.microsoft.com/office/drawing/2014/main" id="{250519A1-A037-169A-4CF6-2648C933E1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8210550"/>
              </p:ext>
            </p:extLst>
          </p:nvPr>
        </p:nvGraphicFramePr>
        <p:xfrm>
          <a:off x="464714" y="2776636"/>
          <a:ext cx="5486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8812452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7E6F0EB-A3BA-3666-2956-547B473B719E}"/>
              </a:ext>
            </a:extLst>
          </p:cNvPr>
          <p:cNvSpPr txBox="1"/>
          <p:nvPr/>
        </p:nvSpPr>
        <p:spPr>
          <a:xfrm>
            <a:off x="239480" y="2682875"/>
            <a:ext cx="5715000" cy="1447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000" b="1" spc="15" dirty="0">
                <a:highlight>
                  <a:srgbClr val="FF0000"/>
                </a:highlight>
                <a:latin typeface="Arial"/>
                <a:cs typeface="Arial"/>
              </a:rPr>
              <a:t>ESTÁNDARES INTERNACIONALES</a:t>
            </a:r>
            <a:endParaRPr lang="es-CL" sz="4000" b="1" spc="15" dirty="0">
              <a:highlight>
                <a:srgbClr val="FF0000"/>
              </a:highlight>
              <a:latin typeface="Arial"/>
              <a:cs typeface="Arial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039EBC7-B15B-F5D3-F6F1-B59AD980C44F}"/>
              </a:ext>
            </a:extLst>
          </p:cNvPr>
          <p:cNvSpPr txBox="1"/>
          <p:nvPr/>
        </p:nvSpPr>
        <p:spPr>
          <a:xfrm>
            <a:off x="5929080" y="385926"/>
            <a:ext cx="61867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spc="15" dirty="0">
                <a:solidFill>
                  <a:srgbClr val="00A6B8"/>
                </a:solidFill>
                <a:latin typeface="Arial"/>
                <a:cs typeface="Arial"/>
              </a:rPr>
              <a:t>Nivel de actualización de los criterios en las decisiones respecto a los avances del derecho comparado y estándares internacionales en materia de Libre Competencia.</a:t>
            </a:r>
            <a:endParaRPr lang="en-US" sz="2000" b="1" spc="15" dirty="0">
              <a:solidFill>
                <a:srgbClr val="00A6B8"/>
              </a:solidFill>
              <a:latin typeface="Arial"/>
              <a:cs typeface="Arial"/>
            </a:endParaRPr>
          </a:p>
        </p:txBody>
      </p:sp>
      <p:grpSp>
        <p:nvGrpSpPr>
          <p:cNvPr id="10" name="Group 295">
            <a:extLst>
              <a:ext uri="{FF2B5EF4-FFF2-40B4-BE49-F238E27FC236}">
                <a16:creationId xmlns:a16="http://schemas.microsoft.com/office/drawing/2014/main" id="{00705A0B-5E90-EC59-BED9-CFDC39AB7B27}"/>
              </a:ext>
            </a:extLst>
          </p:cNvPr>
          <p:cNvGrpSpPr/>
          <p:nvPr/>
        </p:nvGrpSpPr>
        <p:grpSpPr>
          <a:xfrm>
            <a:off x="6583412" y="5883275"/>
            <a:ext cx="4605407" cy="316865"/>
            <a:chOff x="417067" y="38762"/>
            <a:chExt cx="3268172" cy="316989"/>
          </a:xfrm>
        </p:grpSpPr>
        <p:sp>
          <p:nvSpPr>
            <p:cNvPr id="11" name="Rectangle 396">
              <a:extLst>
                <a:ext uri="{FF2B5EF4-FFF2-40B4-BE49-F238E27FC236}">
                  <a16:creationId xmlns:a16="http://schemas.microsoft.com/office/drawing/2014/main" id="{89312F16-042C-3E0E-6A9D-7A0948C327E4}"/>
                </a:ext>
              </a:extLst>
            </p:cNvPr>
            <p:cNvSpPr/>
            <p:nvPr/>
          </p:nvSpPr>
          <p:spPr bwMode="gray">
            <a:xfrm>
              <a:off x="417067" y="94177"/>
              <a:ext cx="189865" cy="189865"/>
            </a:xfrm>
            <a:prstGeom prst="rect">
              <a:avLst/>
            </a:prstGeom>
            <a:solidFill>
              <a:schemeClr val="accent1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 sz="1400"/>
            </a:p>
          </p:txBody>
        </p:sp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BFA61BB6-597F-2AF3-7D9D-F386D728ED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927" y="47141"/>
              <a:ext cx="578199" cy="30023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4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Chile</a:t>
              </a:r>
            </a:p>
          </p:txBody>
        </p:sp>
        <p:sp>
          <p:nvSpPr>
            <p:cNvPr id="13" name="Rectangle 402">
              <a:extLst>
                <a:ext uri="{FF2B5EF4-FFF2-40B4-BE49-F238E27FC236}">
                  <a16:creationId xmlns:a16="http://schemas.microsoft.com/office/drawing/2014/main" id="{306582E7-5B55-6F20-0F65-E332FF82D74A}"/>
                </a:ext>
              </a:extLst>
            </p:cNvPr>
            <p:cNvSpPr/>
            <p:nvPr/>
          </p:nvSpPr>
          <p:spPr bwMode="gray">
            <a:xfrm>
              <a:off x="1185126" y="93906"/>
              <a:ext cx="189865" cy="189865"/>
            </a:xfrm>
            <a:prstGeom prst="rect">
              <a:avLst/>
            </a:prstGeom>
            <a:solidFill>
              <a:schemeClr val="accent2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 sz="1400"/>
            </a:p>
          </p:txBody>
        </p:sp>
        <p:sp>
          <p:nvSpPr>
            <p:cNvPr id="14" name="Text Box 2">
              <a:extLst>
                <a:ext uri="{FF2B5EF4-FFF2-40B4-BE49-F238E27FC236}">
                  <a16:creationId xmlns:a16="http://schemas.microsoft.com/office/drawing/2014/main" id="{0F171B63-5209-8BC0-6336-B5659CAB11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4991" y="47141"/>
              <a:ext cx="794804" cy="3086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4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Colombia</a:t>
              </a:r>
            </a:p>
          </p:txBody>
        </p:sp>
        <p:sp>
          <p:nvSpPr>
            <p:cNvPr id="15" name="Rectangle 488">
              <a:extLst>
                <a:ext uri="{FF2B5EF4-FFF2-40B4-BE49-F238E27FC236}">
                  <a16:creationId xmlns:a16="http://schemas.microsoft.com/office/drawing/2014/main" id="{14260725-5945-1E41-E6CA-2415A9C7DCA7}"/>
                </a:ext>
              </a:extLst>
            </p:cNvPr>
            <p:cNvSpPr/>
            <p:nvPr/>
          </p:nvSpPr>
          <p:spPr bwMode="gray">
            <a:xfrm>
              <a:off x="2128317" y="93906"/>
              <a:ext cx="189865" cy="189865"/>
            </a:xfrm>
            <a:prstGeom prst="rect">
              <a:avLst/>
            </a:prstGeom>
            <a:solidFill>
              <a:schemeClr val="accent3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 sz="1400"/>
            </a:p>
          </p:txBody>
        </p:sp>
        <p:sp>
          <p:nvSpPr>
            <p:cNvPr id="16" name="Text Box 2">
              <a:extLst>
                <a:ext uri="{FF2B5EF4-FFF2-40B4-BE49-F238E27FC236}">
                  <a16:creationId xmlns:a16="http://schemas.microsoft.com/office/drawing/2014/main" id="{8CC40D1B-7219-9840-C818-FAE4517C1F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7965" y="42875"/>
              <a:ext cx="683439" cy="30846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4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Ecuador</a:t>
              </a:r>
            </a:p>
          </p:txBody>
        </p:sp>
        <p:sp>
          <p:nvSpPr>
            <p:cNvPr id="17" name="Rectangle 535">
              <a:extLst>
                <a:ext uri="{FF2B5EF4-FFF2-40B4-BE49-F238E27FC236}">
                  <a16:creationId xmlns:a16="http://schemas.microsoft.com/office/drawing/2014/main" id="{C4DFC173-E85B-866D-C0BD-D2B3818BD3A4}"/>
                </a:ext>
              </a:extLst>
            </p:cNvPr>
            <p:cNvSpPr/>
            <p:nvPr/>
          </p:nvSpPr>
          <p:spPr bwMode="gray">
            <a:xfrm>
              <a:off x="3001700" y="93906"/>
              <a:ext cx="189865" cy="189865"/>
            </a:xfrm>
            <a:prstGeom prst="rect">
              <a:avLst/>
            </a:prstGeom>
            <a:solidFill>
              <a:schemeClr val="accent4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 sz="1400"/>
            </a:p>
          </p:txBody>
        </p:sp>
        <p:sp>
          <p:nvSpPr>
            <p:cNvPr id="18" name="Text Box 2">
              <a:extLst>
                <a:ext uri="{FF2B5EF4-FFF2-40B4-BE49-F238E27FC236}">
                  <a16:creationId xmlns:a16="http://schemas.microsoft.com/office/drawing/2014/main" id="{B8513BA5-DDCE-2F95-CDC9-90D835F13A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1249" y="38762"/>
              <a:ext cx="493990" cy="3086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4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Perú</a:t>
              </a:r>
            </a:p>
          </p:txBody>
        </p:sp>
      </p:grpSp>
      <p:pic>
        <p:nvPicPr>
          <p:cNvPr id="19" name="Picture 233">
            <a:extLst>
              <a:ext uri="{FF2B5EF4-FFF2-40B4-BE49-F238E27FC236}">
                <a16:creationId xmlns:a16="http://schemas.microsoft.com/office/drawing/2014/main" id="{4CC31050-8283-5BDF-46F2-78101BBF8C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996" b="79848" l="9974" r="89770">
                        <a14:foregroundMark x1="29156" y1="26996" x2="29156" y2="26996"/>
                        <a14:foregroundMark x1="17136" y1="72243" x2="17136" y2="72243"/>
                        <a14:foregroundMark x1="22251" y1="73764" x2="22251" y2="73764"/>
                        <a14:foregroundMark x1="39898" y1="74525" x2="39898" y2="74525"/>
                        <a14:foregroundMark x1="46803" y1="73764" x2="46803" y2="73764"/>
                        <a14:foregroundMark x1="49872" y1="72243" x2="49872" y2="72243"/>
                        <a14:foregroundMark x1="55754" y1="74525" x2="55754" y2="74525"/>
                        <a14:foregroundMark x1="60102" y1="73384" x2="60102" y2="73384"/>
                        <a14:foregroundMark x1="63939" y1="72624" x2="63939" y2="72624"/>
                        <a14:foregroundMark x1="66240" y1="73384" x2="66240" y2="73384"/>
                        <a14:foregroundMark x1="70844" y1="72243" x2="70844" y2="72243"/>
                        <a14:foregroundMark x1="74936" y1="73004" x2="74936" y2="73004"/>
                        <a14:foregroundMark x1="79028" y1="72624" x2="79028" y2="72624"/>
                        <a14:foregroundMark x1="78517" y1="69582" x2="78517" y2="69582"/>
                        <a14:foregroundMark x1="82864" y1="73384" x2="82864" y2="73384"/>
                        <a14:foregroundMark x1="28389" y1="73764" x2="28389" y2="73764"/>
                        <a14:foregroundMark x1="30179" y1="73004" x2="30179" y2="73004"/>
                        <a14:foregroundMark x1="32737" y1="72624" x2="32737" y2="72624"/>
                        <a14:foregroundMark x1="33504" y1="71483" x2="33504" y2="71483"/>
                        <a14:foregroundMark x1="35294" y1="72624" x2="35294" y2="72624"/>
                        <a14:foregroundMark x1="35294" y1="73764" x2="35294" y2="73764"/>
                        <a14:foregroundMark x1="35550" y1="76046" x2="35550" y2="76046"/>
                        <a14:foregroundMark x1="19949" y1="70342" x2="28389" y2="72624"/>
                        <a14:foregroundMark x1="19949" y1="75665" x2="21483" y2="73004"/>
                        <a14:foregroundMark x1="23018" y1="71863" x2="26598" y2="76046"/>
                        <a14:foregroundMark x1="26343" y1="73764" x2="30691" y2="76046"/>
                        <a14:foregroundMark x1="30435" y1="71483" x2="34783" y2="74525"/>
                        <a14:foregroundMark x1="36061" y1="73004" x2="36061" y2="72624"/>
                        <a14:foregroundMark x1="34015" y1="71863" x2="30179" y2="70722"/>
                        <a14:foregroundMark x1="29156" y1="73004" x2="23274" y2="73004"/>
                        <a14:foregroundMark x1="24808" y1="76806" x2="18670" y2="76806"/>
                        <a14:foregroundMark x1="18926" y1="75665" x2="20205" y2="71863"/>
                        <a14:foregroundMark x1="23274" y1="76046" x2="35806" y2="756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881" b="13490"/>
          <a:stretch/>
        </p:blipFill>
        <p:spPr bwMode="auto">
          <a:xfrm>
            <a:off x="10801535" y="6200140"/>
            <a:ext cx="2185122" cy="9656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3" name="Chart 567">
            <a:extLst>
              <a:ext uri="{FF2B5EF4-FFF2-40B4-BE49-F238E27FC236}">
                <a16:creationId xmlns:a16="http://schemas.microsoft.com/office/drawing/2014/main" id="{3C74E25D-33CB-1DD1-AEEE-AC8B54427B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6497801"/>
              </p:ext>
            </p:extLst>
          </p:nvPr>
        </p:nvGraphicFramePr>
        <p:xfrm>
          <a:off x="5510002" y="2127572"/>
          <a:ext cx="7086600" cy="3585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14624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6B9C419-274A-11B2-198E-150CA6D99B7D}"/>
              </a:ext>
            </a:extLst>
          </p:cNvPr>
          <p:cNvSpPr txBox="1"/>
          <p:nvPr/>
        </p:nvSpPr>
        <p:spPr>
          <a:xfrm>
            <a:off x="533400" y="3140075"/>
            <a:ext cx="6496304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b="1" spc="15" dirty="0">
                <a:highlight>
                  <a:srgbClr val="FF0000"/>
                </a:highlight>
                <a:latin typeface="Arial"/>
                <a:cs typeface="Arial"/>
              </a:rPr>
              <a:t>ANTI-MONOPOLIOS</a:t>
            </a:r>
            <a:endParaRPr lang="es-CL" sz="3200" b="1" spc="15" dirty="0">
              <a:highlight>
                <a:srgbClr val="FF0000"/>
              </a:highlight>
              <a:latin typeface="Arial"/>
              <a:cs typeface="Arial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F8E3561-D66D-A3FA-0F9D-A43C034877A4}"/>
              </a:ext>
            </a:extLst>
          </p:cNvPr>
          <p:cNvSpPr txBox="1"/>
          <p:nvPr/>
        </p:nvSpPr>
        <p:spPr>
          <a:xfrm>
            <a:off x="6510867" y="122141"/>
            <a:ext cx="584961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000" b="1" spc="15" dirty="0">
                <a:solidFill>
                  <a:srgbClr val="00A6B8"/>
                </a:solidFill>
                <a:latin typeface="Arial"/>
                <a:cs typeface="Arial"/>
              </a:rPr>
              <a:t>Grado de efectividad de los órganos/entes/divisiones/cuerpos correspondientes de cada país para detectar la existencia de abusos unilaterales/posición de dominio.</a:t>
            </a:r>
            <a:r>
              <a:rPr lang="en-US" sz="2000" b="1" spc="15" dirty="0">
                <a:solidFill>
                  <a:srgbClr val="00A6B8"/>
                </a:solidFill>
                <a:latin typeface="Arial"/>
                <a:cs typeface="Arial"/>
              </a:rPr>
              <a:t> </a:t>
            </a:r>
            <a:endParaRPr lang="es-CL" sz="2000" dirty="0"/>
          </a:p>
        </p:txBody>
      </p:sp>
      <p:grpSp>
        <p:nvGrpSpPr>
          <p:cNvPr id="5" name="Group 1128">
            <a:extLst>
              <a:ext uri="{FF2B5EF4-FFF2-40B4-BE49-F238E27FC236}">
                <a16:creationId xmlns:a16="http://schemas.microsoft.com/office/drawing/2014/main" id="{0507CD5C-8542-51E6-DF51-0FC48DB327A9}"/>
              </a:ext>
            </a:extLst>
          </p:cNvPr>
          <p:cNvGrpSpPr/>
          <p:nvPr/>
        </p:nvGrpSpPr>
        <p:grpSpPr>
          <a:xfrm>
            <a:off x="7029704" y="5982564"/>
            <a:ext cx="5240009" cy="1076960"/>
            <a:chOff x="659217" y="29524"/>
            <a:chExt cx="4671479" cy="1079324"/>
          </a:xfrm>
        </p:grpSpPr>
        <p:sp>
          <p:nvSpPr>
            <p:cNvPr id="6" name="Rectangle 1129">
              <a:extLst>
                <a:ext uri="{FF2B5EF4-FFF2-40B4-BE49-F238E27FC236}">
                  <a16:creationId xmlns:a16="http://schemas.microsoft.com/office/drawing/2014/main" id="{E8132A62-9C96-4E13-4C15-7FCA33F4E190}"/>
                </a:ext>
              </a:extLst>
            </p:cNvPr>
            <p:cNvSpPr/>
            <p:nvPr/>
          </p:nvSpPr>
          <p:spPr bwMode="gray">
            <a:xfrm>
              <a:off x="659348" y="76298"/>
              <a:ext cx="189865" cy="189865"/>
            </a:xfrm>
            <a:prstGeom prst="rect">
              <a:avLst/>
            </a:prstGeom>
            <a:solidFill>
              <a:schemeClr val="accent1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 sz="1400"/>
            </a:p>
          </p:txBody>
        </p: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F23CB444-A4F9-0861-E28F-FF907C0715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141" y="29524"/>
              <a:ext cx="3901615" cy="30023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4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FNE (Chile)</a:t>
              </a:r>
            </a:p>
          </p:txBody>
        </p:sp>
        <p:sp>
          <p:nvSpPr>
            <p:cNvPr id="8" name="Rectangle 1131">
              <a:extLst>
                <a:ext uri="{FF2B5EF4-FFF2-40B4-BE49-F238E27FC236}">
                  <a16:creationId xmlns:a16="http://schemas.microsoft.com/office/drawing/2014/main" id="{EE78D0F9-8429-ABA9-A75F-0E30E670F1A1}"/>
                </a:ext>
              </a:extLst>
            </p:cNvPr>
            <p:cNvSpPr/>
            <p:nvPr/>
          </p:nvSpPr>
          <p:spPr bwMode="gray">
            <a:xfrm>
              <a:off x="659370" y="346801"/>
              <a:ext cx="189865" cy="189865"/>
            </a:xfrm>
            <a:prstGeom prst="rect">
              <a:avLst/>
            </a:prstGeom>
            <a:solidFill>
              <a:schemeClr val="accent2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 sz="1400"/>
            </a:p>
          </p:txBody>
        </p:sp>
        <p:sp>
          <p:nvSpPr>
            <p:cNvPr id="9" name="Text Box 2">
              <a:extLst>
                <a:ext uri="{FF2B5EF4-FFF2-40B4-BE49-F238E27FC236}">
                  <a16:creationId xmlns:a16="http://schemas.microsoft.com/office/drawing/2014/main" id="{5283B643-DFB9-B57A-4699-91A9492CDF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068" y="301832"/>
              <a:ext cx="4481628" cy="30011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4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Delegatura para la protección de la Competencia (Colombia)</a:t>
              </a:r>
            </a:p>
          </p:txBody>
        </p:sp>
        <p:sp>
          <p:nvSpPr>
            <p:cNvPr id="10" name="Rectangle 1133">
              <a:extLst>
                <a:ext uri="{FF2B5EF4-FFF2-40B4-BE49-F238E27FC236}">
                  <a16:creationId xmlns:a16="http://schemas.microsoft.com/office/drawing/2014/main" id="{74F41209-3017-C766-566E-98F421D449C8}"/>
                </a:ext>
              </a:extLst>
            </p:cNvPr>
            <p:cNvSpPr/>
            <p:nvPr/>
          </p:nvSpPr>
          <p:spPr bwMode="gray">
            <a:xfrm>
              <a:off x="659525" y="610367"/>
              <a:ext cx="189865" cy="189865"/>
            </a:xfrm>
            <a:prstGeom prst="rect">
              <a:avLst/>
            </a:prstGeom>
            <a:solidFill>
              <a:schemeClr val="accent3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 sz="1400"/>
            </a:p>
          </p:txBody>
        </p:sp>
        <p:sp>
          <p:nvSpPr>
            <p:cNvPr id="11" name="Text Box 2">
              <a:extLst>
                <a:ext uri="{FF2B5EF4-FFF2-40B4-BE49-F238E27FC236}">
                  <a16:creationId xmlns:a16="http://schemas.microsoft.com/office/drawing/2014/main" id="{C89171E9-78EC-41F3-9838-3009FEA6FE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374" y="537011"/>
              <a:ext cx="3854013" cy="30846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4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SCPM (Ecuador)</a:t>
              </a:r>
            </a:p>
          </p:txBody>
        </p:sp>
        <p:sp>
          <p:nvSpPr>
            <p:cNvPr id="12" name="Rectangle 1135">
              <a:extLst>
                <a:ext uri="{FF2B5EF4-FFF2-40B4-BE49-F238E27FC236}">
                  <a16:creationId xmlns:a16="http://schemas.microsoft.com/office/drawing/2014/main" id="{A61F440E-FB56-B40A-589E-D30EB22FB4DB}"/>
                </a:ext>
              </a:extLst>
            </p:cNvPr>
            <p:cNvSpPr/>
            <p:nvPr/>
          </p:nvSpPr>
          <p:spPr bwMode="gray">
            <a:xfrm>
              <a:off x="659217" y="845479"/>
              <a:ext cx="189865" cy="189865"/>
            </a:xfrm>
            <a:prstGeom prst="rect">
              <a:avLst/>
            </a:prstGeom>
            <a:solidFill>
              <a:schemeClr val="accent4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 sz="1400"/>
            </a:p>
          </p:txBody>
        </p:sp>
        <p:sp>
          <p:nvSpPr>
            <p:cNvPr id="13" name="Text Box 2">
              <a:extLst>
                <a:ext uri="{FF2B5EF4-FFF2-40B4-BE49-F238E27FC236}">
                  <a16:creationId xmlns:a16="http://schemas.microsoft.com/office/drawing/2014/main" id="{61BC6549-CA7D-ED68-5EF5-D671F814A2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375" y="800238"/>
              <a:ext cx="3760298" cy="3086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4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Dirección (Perú)</a:t>
              </a:r>
            </a:p>
          </p:txBody>
        </p:sp>
      </p:grpSp>
      <p:pic>
        <p:nvPicPr>
          <p:cNvPr id="14" name="Picture 233">
            <a:extLst>
              <a:ext uri="{FF2B5EF4-FFF2-40B4-BE49-F238E27FC236}">
                <a16:creationId xmlns:a16="http://schemas.microsoft.com/office/drawing/2014/main" id="{9B2F3941-D4EE-113A-9D5D-B13EA6EAC3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996" b="79848" l="9974" r="89770">
                        <a14:foregroundMark x1="29156" y1="26996" x2="29156" y2="26996"/>
                        <a14:foregroundMark x1="17136" y1="72243" x2="17136" y2="72243"/>
                        <a14:foregroundMark x1="22251" y1="73764" x2="22251" y2="73764"/>
                        <a14:foregroundMark x1="39898" y1="74525" x2="39898" y2="74525"/>
                        <a14:foregroundMark x1="46803" y1="73764" x2="46803" y2="73764"/>
                        <a14:foregroundMark x1="49872" y1="72243" x2="49872" y2="72243"/>
                        <a14:foregroundMark x1="55754" y1="74525" x2="55754" y2="74525"/>
                        <a14:foregroundMark x1="60102" y1="73384" x2="60102" y2="73384"/>
                        <a14:foregroundMark x1="63939" y1="72624" x2="63939" y2="72624"/>
                        <a14:foregroundMark x1="66240" y1="73384" x2="66240" y2="73384"/>
                        <a14:foregroundMark x1="70844" y1="72243" x2="70844" y2="72243"/>
                        <a14:foregroundMark x1="74936" y1="73004" x2="74936" y2="73004"/>
                        <a14:foregroundMark x1="79028" y1="72624" x2="79028" y2="72624"/>
                        <a14:foregroundMark x1="78517" y1="69582" x2="78517" y2="69582"/>
                        <a14:foregroundMark x1="82864" y1="73384" x2="82864" y2="73384"/>
                        <a14:foregroundMark x1="28389" y1="73764" x2="28389" y2="73764"/>
                        <a14:foregroundMark x1="30179" y1="73004" x2="30179" y2="73004"/>
                        <a14:foregroundMark x1="32737" y1="72624" x2="32737" y2="72624"/>
                        <a14:foregroundMark x1="33504" y1="71483" x2="33504" y2="71483"/>
                        <a14:foregroundMark x1="35294" y1="72624" x2="35294" y2="72624"/>
                        <a14:foregroundMark x1="35294" y1="73764" x2="35294" y2="73764"/>
                        <a14:foregroundMark x1="35550" y1="76046" x2="35550" y2="76046"/>
                        <a14:foregroundMark x1="19949" y1="70342" x2="28389" y2="72624"/>
                        <a14:foregroundMark x1="19949" y1="75665" x2="21483" y2="73004"/>
                        <a14:foregroundMark x1="23018" y1="71863" x2="26598" y2="76046"/>
                        <a14:foregroundMark x1="26343" y1="73764" x2="30691" y2="76046"/>
                        <a14:foregroundMark x1="30435" y1="71483" x2="34783" y2="74525"/>
                        <a14:foregroundMark x1="36061" y1="73004" x2="36061" y2="72624"/>
                        <a14:foregroundMark x1="34015" y1="71863" x2="30179" y2="70722"/>
                        <a14:foregroundMark x1="29156" y1="73004" x2="23274" y2="73004"/>
                        <a14:foregroundMark x1="24808" y1="76806" x2="18670" y2="76806"/>
                        <a14:foregroundMark x1="18926" y1="75665" x2="20205" y2="71863"/>
                        <a14:foregroundMark x1="23274" y1="76046" x2="35806" y2="756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881" b="13490"/>
          <a:stretch/>
        </p:blipFill>
        <p:spPr bwMode="auto">
          <a:xfrm>
            <a:off x="209397" y="6130293"/>
            <a:ext cx="2185122" cy="9656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5" name="Chart 490">
            <a:extLst>
              <a:ext uri="{FF2B5EF4-FFF2-40B4-BE49-F238E27FC236}">
                <a16:creationId xmlns:a16="http://schemas.microsoft.com/office/drawing/2014/main" id="{DD921BC5-179D-F9B7-C392-E159DAC43D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5393819"/>
              </p:ext>
            </p:extLst>
          </p:nvPr>
        </p:nvGraphicFramePr>
        <p:xfrm>
          <a:off x="6808713" y="1734677"/>
          <a:ext cx="5486400" cy="4081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741759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2EFA7E-6D7E-D77C-4A9D-4D273FBD5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786A0E-9334-3D09-AAAE-ECCBF934B68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1EAD1ED-5B4B-5CBF-EC41-084453ECEE3B}"/>
              </a:ext>
            </a:extLst>
          </p:cNvPr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AE50CB9-7F16-9F9A-55A8-83649A997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028" y="-136525"/>
            <a:ext cx="4682518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26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F48FC2B-54E3-2842-5D80-78473CA12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260" y="73025"/>
            <a:ext cx="8105481" cy="69707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9458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A27776-68E3-45B3-D3ED-BF8993534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D2BA63-0281-F2A0-F394-5A6F42A0508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CF2BA9-7DD0-60B5-FD6B-8E3C76FFECF9}"/>
              </a:ext>
            </a:extLst>
          </p:cNvPr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96D916B-2875-F617-FC33-2603D9D39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1149" y="0"/>
            <a:ext cx="3891701" cy="734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8447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D59434F-C8B0-3CEB-DC38-3F50659B79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06" b="98931" l="5473" r="96418">
                        <a14:foregroundMark x1="44975" y1="4342" x2="44975" y2="4342"/>
                        <a14:foregroundMark x1="27463" y1="2872" x2="27463" y2="2872"/>
                        <a14:foregroundMark x1="17512" y1="3874" x2="17512" y2="3874"/>
                        <a14:foregroundMark x1="15124" y1="7548" x2="15124" y2="7548"/>
                        <a14:foregroundMark x1="19403" y1="12959" x2="19403" y2="12959"/>
                        <a14:foregroundMark x1="11542" y1="22445" x2="11542" y2="22445"/>
                        <a14:foregroundMark x1="6269" y1="17769" x2="6269" y2="17769"/>
                        <a14:foregroundMark x1="5572" y1="23380" x2="5572" y2="23380"/>
                        <a14:foregroundMark x1="14328" y1="32999" x2="14328" y2="32999"/>
                        <a14:foregroundMark x1="28259" y1="32866" x2="28259" y2="32866"/>
                        <a14:foregroundMark x1="43781" y1="31396" x2="43781" y2="31396"/>
                        <a14:foregroundMark x1="33433" y1="23914" x2="33433" y2="23914"/>
                        <a14:foregroundMark x1="40597" y1="17769" x2="40597" y2="17769"/>
                        <a14:foregroundMark x1="49751" y1="18303" x2="49751" y2="18303"/>
                        <a14:foregroundMark x1="43483" y1="24850" x2="43483" y2="24850"/>
                        <a14:foregroundMark x1="58507" y1="26787" x2="58507" y2="26787"/>
                        <a14:foregroundMark x1="59005" y1="19372" x2="59005" y2="19372"/>
                        <a14:foregroundMark x1="77910" y1="22779" x2="77910" y2="22779"/>
                        <a14:foregroundMark x1="54030" y1="36874" x2="54030" y2="36874"/>
                        <a14:foregroundMark x1="84080" y1="47963" x2="84080" y2="47963"/>
                        <a14:foregroundMark x1="68060" y1="44422" x2="68358" y2="43754"/>
                        <a14:foregroundMark x1="70448" y1="39613" x2="70448" y2="39613"/>
                        <a14:foregroundMark x1="76716" y1="35605" x2="76716" y2="35605"/>
                        <a14:foregroundMark x1="83383" y1="39145" x2="83383" y2="39145"/>
                        <a14:foregroundMark x1="93831" y1="26119" x2="93831" y2="26119"/>
                        <a14:foregroundMark x1="96517" y1="31263" x2="96517" y2="31263"/>
                        <a14:foregroundMark x1="90249" y1="22311" x2="90249" y2="22311"/>
                        <a14:foregroundMark x1="74030" y1="26453" x2="74030" y2="26453"/>
                        <a14:foregroundMark x1="69751" y1="20975" x2="69751" y2="20975"/>
                        <a14:foregroundMark x1="53035" y1="55311" x2="53035" y2="55311"/>
                        <a14:foregroundMark x1="58507" y1="50835" x2="58507" y2="50835"/>
                        <a14:foregroundMark x1="52139" y1="59452" x2="52139" y2="59452"/>
                        <a14:foregroundMark x1="55721" y1="59452" x2="55721" y2="59452"/>
                        <a14:foregroundMark x1="35423" y1="52438" x2="35423" y2="52438"/>
                        <a14:foregroundMark x1="31045" y1="48564" x2="31045" y2="48564"/>
                        <a14:foregroundMark x1="60199" y1="35605" x2="60199" y2="35605"/>
                        <a14:foregroundMark x1="24378" y1="68003" x2="24378" y2="68003"/>
                        <a14:foregroundMark x1="42985" y1="71343" x2="42985" y2="71343"/>
                        <a14:foregroundMark x1="25871" y1="60254" x2="25871" y2="60254"/>
                        <a14:foregroundMark x1="32239" y1="62191" x2="32239" y2="62191"/>
                        <a14:foregroundMark x1="34925" y1="66533" x2="34925" y2="66533"/>
                        <a14:foregroundMark x1="36617" y1="70073" x2="36617" y2="70073"/>
                        <a14:foregroundMark x1="46567" y1="67468" x2="46567" y2="67468"/>
                        <a14:foregroundMark x1="51642" y1="72011" x2="51642" y2="72011"/>
                        <a14:foregroundMark x1="33731" y1="72946" x2="33731" y2="72946"/>
                        <a14:foregroundMark x1="30149" y1="79693" x2="30149" y2="79693"/>
                        <a14:foregroundMark x1="35821" y1="78223" x2="35821" y2="78223"/>
                        <a14:foregroundMark x1="38706" y1="82098" x2="38706" y2="82098"/>
                        <a14:foregroundMark x1="21791" y1="85104" x2="21791" y2="85104"/>
                        <a14:foregroundMark x1="18706" y1="86440" x2="18706" y2="86440"/>
                        <a14:foregroundMark x1="21791" y1="90114" x2="21791" y2="90114"/>
                        <a14:foregroundMark x1="26269" y1="91383" x2="26269" y2="91383"/>
                        <a14:foregroundMark x1="18408" y1="95391" x2="18408" y2="95391"/>
                        <a14:foregroundMark x1="25075" y1="98931" x2="25075" y2="98931"/>
                        <a14:foregroundMark x1="24876" y1="18303" x2="27761" y2="17969"/>
                        <a14:foregroundMark x1="17214" y1="19572" x2="17711" y2="19572"/>
                        <a14:foregroundMark x1="27761" y1="22779" x2="27761" y2="22779"/>
                        <a14:foregroundMark x1="27065" y1="27388" x2="27065" y2="27388"/>
                        <a14:foregroundMark x1="33930" y1="29192" x2="33930" y2="29192"/>
                        <a14:foregroundMark x1="37811" y1="34603" x2="37811" y2="34603"/>
                        <a14:foregroundMark x1="21791" y1="29993" x2="21791" y2="29993"/>
                        <a14:foregroundMark x1="10746" y1="14896" x2="10746" y2="14896"/>
                        <a14:foregroundMark x1="22985" y1="9753" x2="23483" y2="9753"/>
                        <a14:foregroundMark x1="29851" y1="7214" x2="29851" y2="7214"/>
                        <a14:foregroundMark x1="35622" y1="13961" x2="35821" y2="13961"/>
                        <a14:foregroundMark x1="36617" y1="9753" x2="36617" y2="9753"/>
                        <a14:foregroundMark x1="44677" y1="12358" x2="44677" y2="12358"/>
                        <a14:foregroundMark x1="63284" y1="12158" x2="63582" y2="12158"/>
                        <a14:foregroundMark x1="72836" y1="16967" x2="72836" y2="16967"/>
                        <a14:foregroundMark x1="84279" y1="19906" x2="84279" y2="19906"/>
                        <a14:foregroundMark x1="74328" y1="19372" x2="74328" y2="19372"/>
                        <a14:foregroundMark x1="54030" y1="22445" x2="54030" y2="22445"/>
                        <a14:foregroundMark x1="52139" y1="29192" x2="52139" y2="29192"/>
                        <a14:foregroundMark x1="39900" y1="24182" x2="39900" y2="24182"/>
                        <a14:foregroundMark x1="49751" y1="25518" x2="49751" y2="25518"/>
                        <a14:foregroundMark x1="50945" y1="25184" x2="50945" y2="25184"/>
                        <a14:foregroundMark x1="28955" y1="11890" x2="28955" y2="11890"/>
                        <a14:foregroundMark x1="32040" y1="98464" x2="32040" y2="98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886" y="-5165"/>
            <a:ext cx="5217558" cy="7352115"/>
          </a:xfrm>
          <a:prstGeom prst="rect">
            <a:avLst/>
          </a:prstGeom>
          <a:solidFill>
            <a:srgbClr val="E5E2D1"/>
          </a:solidFill>
          <a:ln>
            <a:noFill/>
          </a:ln>
          <a:effectLst>
            <a:glow>
              <a:schemeClr val="accent1">
                <a:alpha val="97000"/>
              </a:schemeClr>
            </a:glow>
          </a:effectLst>
        </p:spPr>
      </p:pic>
      <p:grpSp>
        <p:nvGrpSpPr>
          <p:cNvPr id="4" name="object 4">
            <a:extLst>
              <a:ext uri="{FF2B5EF4-FFF2-40B4-BE49-F238E27FC236}">
                <a16:creationId xmlns:a16="http://schemas.microsoft.com/office/drawing/2014/main" id="{F05C3C8A-45EE-999A-2FFF-A397445F4CD9}"/>
              </a:ext>
            </a:extLst>
          </p:cNvPr>
          <p:cNvGrpSpPr/>
          <p:nvPr/>
        </p:nvGrpSpPr>
        <p:grpSpPr>
          <a:xfrm>
            <a:off x="6849098" y="4116897"/>
            <a:ext cx="2502535" cy="467995"/>
            <a:chOff x="714602" y="720001"/>
            <a:chExt cx="2502535" cy="467995"/>
          </a:xfrm>
        </p:grpSpPr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D5BF9A19-750D-D272-C5F5-4862B8CFCEA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83958" y="1055154"/>
              <a:ext cx="132638" cy="132651"/>
            </a:xfrm>
            <a:prstGeom prst="rect">
              <a:avLst/>
            </a:prstGeom>
          </p:spPr>
        </p:pic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56EEB98B-094C-C4E6-0B45-E182205B6775}"/>
                </a:ext>
              </a:extLst>
            </p:cNvPr>
            <p:cNvSpPr/>
            <p:nvPr/>
          </p:nvSpPr>
          <p:spPr>
            <a:xfrm>
              <a:off x="714590" y="720013"/>
              <a:ext cx="2341245" cy="466725"/>
            </a:xfrm>
            <a:custGeom>
              <a:avLst/>
              <a:gdLst/>
              <a:ahLst/>
              <a:cxnLst/>
              <a:rect l="l" t="t" r="r" b="b"/>
              <a:pathLst>
                <a:path w="2341245" h="466725">
                  <a:moveTo>
                    <a:pt x="380098" y="221488"/>
                  </a:moveTo>
                  <a:lnTo>
                    <a:pt x="376440" y="171310"/>
                  </a:lnTo>
                  <a:lnTo>
                    <a:pt x="365442" y="127406"/>
                  </a:lnTo>
                  <a:lnTo>
                    <a:pt x="353072" y="102006"/>
                  </a:lnTo>
                  <a:lnTo>
                    <a:pt x="347116" y="89763"/>
                  </a:lnTo>
                  <a:lnTo>
                    <a:pt x="321437" y="58369"/>
                  </a:lnTo>
                  <a:lnTo>
                    <a:pt x="289052" y="33693"/>
                  </a:lnTo>
                  <a:lnTo>
                    <a:pt x="254520" y="17881"/>
                  </a:lnTo>
                  <a:lnTo>
                    <a:pt x="254520" y="225844"/>
                  </a:lnTo>
                  <a:lnTo>
                    <a:pt x="252920" y="257429"/>
                  </a:lnTo>
                  <a:lnTo>
                    <a:pt x="240068" y="307530"/>
                  </a:lnTo>
                  <a:lnTo>
                    <a:pt x="214096" y="340385"/>
                  </a:lnTo>
                  <a:lnTo>
                    <a:pt x="173647" y="356793"/>
                  </a:lnTo>
                  <a:lnTo>
                    <a:pt x="147904" y="358838"/>
                  </a:lnTo>
                  <a:lnTo>
                    <a:pt x="120967" y="358838"/>
                  </a:lnTo>
                  <a:lnTo>
                    <a:pt x="120967" y="102006"/>
                  </a:lnTo>
                  <a:lnTo>
                    <a:pt x="156184" y="102006"/>
                  </a:lnTo>
                  <a:lnTo>
                    <a:pt x="199517" y="109601"/>
                  </a:lnTo>
                  <a:lnTo>
                    <a:pt x="230212" y="132422"/>
                  </a:lnTo>
                  <a:lnTo>
                    <a:pt x="248462" y="171005"/>
                  </a:lnTo>
                  <a:lnTo>
                    <a:pt x="254520" y="225844"/>
                  </a:lnTo>
                  <a:lnTo>
                    <a:pt x="254520" y="17881"/>
                  </a:lnTo>
                  <a:lnTo>
                    <a:pt x="250507" y="16040"/>
                  </a:lnTo>
                  <a:lnTo>
                    <a:pt x="205816" y="5448"/>
                  </a:lnTo>
                  <a:lnTo>
                    <a:pt x="154990" y="1905"/>
                  </a:lnTo>
                  <a:lnTo>
                    <a:pt x="0" y="1905"/>
                  </a:lnTo>
                  <a:lnTo>
                    <a:pt x="0" y="460540"/>
                  </a:lnTo>
                  <a:lnTo>
                    <a:pt x="144881" y="460540"/>
                  </a:lnTo>
                  <a:lnTo>
                    <a:pt x="197650" y="456653"/>
                  </a:lnTo>
                  <a:lnTo>
                    <a:pt x="244170" y="445008"/>
                  </a:lnTo>
                  <a:lnTo>
                    <a:pt x="284429" y="425589"/>
                  </a:lnTo>
                  <a:lnTo>
                    <a:pt x="318401" y="398386"/>
                  </a:lnTo>
                  <a:lnTo>
                    <a:pt x="345389" y="364083"/>
                  </a:lnTo>
                  <a:lnTo>
                    <a:pt x="347853" y="358838"/>
                  </a:lnTo>
                  <a:lnTo>
                    <a:pt x="364667" y="323151"/>
                  </a:lnTo>
                  <a:lnTo>
                    <a:pt x="376250" y="275615"/>
                  </a:lnTo>
                  <a:lnTo>
                    <a:pt x="380098" y="221488"/>
                  </a:lnTo>
                  <a:close/>
                </a:path>
                <a:path w="2341245" h="466725">
                  <a:moveTo>
                    <a:pt x="736701" y="268846"/>
                  </a:moveTo>
                  <a:lnTo>
                    <a:pt x="735139" y="247078"/>
                  </a:lnTo>
                  <a:lnTo>
                    <a:pt x="734148" y="233146"/>
                  </a:lnTo>
                  <a:lnTo>
                    <a:pt x="726452" y="201904"/>
                  </a:lnTo>
                  <a:lnTo>
                    <a:pt x="695629" y="152755"/>
                  </a:lnTo>
                  <a:lnTo>
                    <a:pt x="645985" y="122516"/>
                  </a:lnTo>
                  <a:lnTo>
                    <a:pt x="632117" y="119176"/>
                  </a:lnTo>
                  <a:lnTo>
                    <a:pt x="632117" y="247078"/>
                  </a:lnTo>
                  <a:lnTo>
                    <a:pt x="533107" y="247078"/>
                  </a:lnTo>
                  <a:lnTo>
                    <a:pt x="549198" y="205905"/>
                  </a:lnTo>
                  <a:lnTo>
                    <a:pt x="583196" y="192722"/>
                  </a:lnTo>
                  <a:lnTo>
                    <a:pt x="593674" y="193649"/>
                  </a:lnTo>
                  <a:lnTo>
                    <a:pt x="628396" y="224815"/>
                  </a:lnTo>
                  <a:lnTo>
                    <a:pt x="632117" y="247078"/>
                  </a:lnTo>
                  <a:lnTo>
                    <a:pt x="632117" y="119176"/>
                  </a:lnTo>
                  <a:lnTo>
                    <a:pt x="614680" y="114960"/>
                  </a:lnTo>
                  <a:lnTo>
                    <a:pt x="579043" y="112433"/>
                  </a:lnTo>
                  <a:lnTo>
                    <a:pt x="541705" y="115341"/>
                  </a:lnTo>
                  <a:lnTo>
                    <a:pt x="480720" y="138518"/>
                  </a:lnTo>
                  <a:lnTo>
                    <a:pt x="438353" y="184467"/>
                  </a:lnTo>
                  <a:lnTo>
                    <a:pt x="416966" y="250952"/>
                  </a:lnTo>
                  <a:lnTo>
                    <a:pt x="414286" y="291744"/>
                  </a:lnTo>
                  <a:lnTo>
                    <a:pt x="417169" y="331254"/>
                  </a:lnTo>
                  <a:lnTo>
                    <a:pt x="440220" y="395935"/>
                  </a:lnTo>
                  <a:lnTo>
                    <a:pt x="485851" y="440944"/>
                  </a:lnTo>
                  <a:lnTo>
                    <a:pt x="550595" y="463651"/>
                  </a:lnTo>
                  <a:lnTo>
                    <a:pt x="589902" y="466483"/>
                  </a:lnTo>
                  <a:lnTo>
                    <a:pt x="609295" y="466153"/>
                  </a:lnTo>
                  <a:lnTo>
                    <a:pt x="658914" y="461035"/>
                  </a:lnTo>
                  <a:lnTo>
                    <a:pt x="700989" y="448081"/>
                  </a:lnTo>
                  <a:lnTo>
                    <a:pt x="714565" y="441629"/>
                  </a:lnTo>
                  <a:lnTo>
                    <a:pt x="701040" y="382625"/>
                  </a:lnTo>
                  <a:lnTo>
                    <a:pt x="696899" y="364566"/>
                  </a:lnTo>
                  <a:lnTo>
                    <a:pt x="687235" y="368338"/>
                  </a:lnTo>
                  <a:lnTo>
                    <a:pt x="677799" y="371614"/>
                  </a:lnTo>
                  <a:lnTo>
                    <a:pt x="632968" y="381139"/>
                  </a:lnTo>
                  <a:lnTo>
                    <a:pt x="603821" y="382625"/>
                  </a:lnTo>
                  <a:lnTo>
                    <a:pt x="588022" y="381609"/>
                  </a:lnTo>
                  <a:lnTo>
                    <a:pt x="551218" y="366331"/>
                  </a:lnTo>
                  <a:lnTo>
                    <a:pt x="530720" y="321259"/>
                  </a:lnTo>
                  <a:lnTo>
                    <a:pt x="736701" y="321259"/>
                  </a:lnTo>
                  <a:lnTo>
                    <a:pt x="736701" y="268846"/>
                  </a:lnTo>
                  <a:close/>
                </a:path>
                <a:path w="2341245" h="466725">
                  <a:moveTo>
                    <a:pt x="896620" y="0"/>
                  </a:moveTo>
                  <a:lnTo>
                    <a:pt x="781367" y="0"/>
                  </a:lnTo>
                  <a:lnTo>
                    <a:pt x="781367" y="460540"/>
                  </a:lnTo>
                  <a:lnTo>
                    <a:pt x="896620" y="460540"/>
                  </a:lnTo>
                  <a:lnTo>
                    <a:pt x="896620" y="0"/>
                  </a:lnTo>
                  <a:close/>
                </a:path>
                <a:path w="2341245" h="466725">
                  <a:moveTo>
                    <a:pt x="1274864" y="288747"/>
                  </a:moveTo>
                  <a:lnTo>
                    <a:pt x="1273568" y="262839"/>
                  </a:lnTo>
                  <a:lnTo>
                    <a:pt x="1269720" y="238645"/>
                  </a:lnTo>
                  <a:lnTo>
                    <a:pt x="1263332" y="216154"/>
                  </a:lnTo>
                  <a:lnTo>
                    <a:pt x="1256512" y="200253"/>
                  </a:lnTo>
                  <a:lnTo>
                    <a:pt x="1254417" y="195364"/>
                  </a:lnTo>
                  <a:lnTo>
                    <a:pt x="1229626" y="159931"/>
                  </a:lnTo>
                  <a:lnTo>
                    <a:pt x="1196238" y="133883"/>
                  </a:lnTo>
                  <a:lnTo>
                    <a:pt x="1157503" y="118414"/>
                  </a:lnTo>
                  <a:lnTo>
                    <a:pt x="1157503" y="288747"/>
                  </a:lnTo>
                  <a:lnTo>
                    <a:pt x="1156830" y="309448"/>
                  </a:lnTo>
                  <a:lnTo>
                    <a:pt x="1146492" y="355892"/>
                  </a:lnTo>
                  <a:lnTo>
                    <a:pt x="1108684" y="378993"/>
                  </a:lnTo>
                  <a:lnTo>
                    <a:pt x="1096048" y="377545"/>
                  </a:lnTo>
                  <a:lnTo>
                    <a:pt x="1064971" y="343001"/>
                  </a:lnTo>
                  <a:lnTo>
                    <a:pt x="1058570" y="288747"/>
                  </a:lnTo>
                  <a:lnTo>
                    <a:pt x="1059268" y="268058"/>
                  </a:lnTo>
                  <a:lnTo>
                    <a:pt x="1070013" y="222453"/>
                  </a:lnTo>
                  <a:lnTo>
                    <a:pt x="1108049" y="200253"/>
                  </a:lnTo>
                  <a:lnTo>
                    <a:pt x="1120609" y="201650"/>
                  </a:lnTo>
                  <a:lnTo>
                    <a:pt x="1151255" y="235127"/>
                  </a:lnTo>
                  <a:lnTo>
                    <a:pt x="1157503" y="288747"/>
                  </a:lnTo>
                  <a:lnTo>
                    <a:pt x="1157503" y="118414"/>
                  </a:lnTo>
                  <a:lnTo>
                    <a:pt x="1155585" y="117792"/>
                  </a:lnTo>
                  <a:lnTo>
                    <a:pt x="1133119" y="113779"/>
                  </a:lnTo>
                  <a:lnTo>
                    <a:pt x="1109179" y="112433"/>
                  </a:lnTo>
                  <a:lnTo>
                    <a:pt x="1071626" y="115328"/>
                  </a:lnTo>
                  <a:lnTo>
                    <a:pt x="1009815" y="138493"/>
                  </a:lnTo>
                  <a:lnTo>
                    <a:pt x="966266" y="184238"/>
                  </a:lnTo>
                  <a:lnTo>
                    <a:pt x="944194" y="249237"/>
                  </a:lnTo>
                  <a:lnTo>
                    <a:pt x="941438" y="288747"/>
                  </a:lnTo>
                  <a:lnTo>
                    <a:pt x="944245" y="327533"/>
                  </a:lnTo>
                  <a:lnTo>
                    <a:pt x="966736" y="392391"/>
                  </a:lnTo>
                  <a:lnTo>
                    <a:pt x="1010818" y="439534"/>
                  </a:lnTo>
                  <a:lnTo>
                    <a:pt x="1071359" y="463499"/>
                  </a:lnTo>
                  <a:lnTo>
                    <a:pt x="1107490" y="466483"/>
                  </a:lnTo>
                  <a:lnTo>
                    <a:pt x="1144917" y="463550"/>
                  </a:lnTo>
                  <a:lnTo>
                    <a:pt x="1206601" y="440067"/>
                  </a:lnTo>
                  <a:lnTo>
                    <a:pt x="1250086" y="393788"/>
                  </a:lnTo>
                  <a:lnTo>
                    <a:pt x="1272108" y="328383"/>
                  </a:lnTo>
                  <a:lnTo>
                    <a:pt x="1274864" y="288747"/>
                  </a:lnTo>
                  <a:close/>
                </a:path>
                <a:path w="2341245" h="466725">
                  <a:moveTo>
                    <a:pt x="1436014" y="118516"/>
                  </a:moveTo>
                  <a:lnTo>
                    <a:pt x="1320660" y="118516"/>
                  </a:lnTo>
                  <a:lnTo>
                    <a:pt x="1320660" y="460540"/>
                  </a:lnTo>
                  <a:lnTo>
                    <a:pt x="1436014" y="460540"/>
                  </a:lnTo>
                  <a:lnTo>
                    <a:pt x="1436014" y="118516"/>
                  </a:lnTo>
                  <a:close/>
                </a:path>
                <a:path w="2341245" h="466725">
                  <a:moveTo>
                    <a:pt x="1436014" y="0"/>
                  </a:moveTo>
                  <a:lnTo>
                    <a:pt x="1320660" y="0"/>
                  </a:lnTo>
                  <a:lnTo>
                    <a:pt x="1320660" y="77063"/>
                  </a:lnTo>
                  <a:lnTo>
                    <a:pt x="1436014" y="77063"/>
                  </a:lnTo>
                  <a:lnTo>
                    <a:pt x="1436014" y="0"/>
                  </a:lnTo>
                  <a:close/>
                </a:path>
                <a:path w="2341245" h="466725">
                  <a:moveTo>
                    <a:pt x="1725155" y="361454"/>
                  </a:moveTo>
                  <a:lnTo>
                    <a:pt x="1709534" y="366610"/>
                  </a:lnTo>
                  <a:lnTo>
                    <a:pt x="1695069" y="370293"/>
                  </a:lnTo>
                  <a:lnTo>
                    <a:pt x="1681734" y="372503"/>
                  </a:lnTo>
                  <a:lnTo>
                    <a:pt x="1669503" y="373240"/>
                  </a:lnTo>
                  <a:lnTo>
                    <a:pt x="1655826" y="371170"/>
                  </a:lnTo>
                  <a:lnTo>
                    <a:pt x="1646059" y="364959"/>
                  </a:lnTo>
                  <a:lnTo>
                    <a:pt x="1640205" y="354609"/>
                  </a:lnTo>
                  <a:lnTo>
                    <a:pt x="1638249" y="340118"/>
                  </a:lnTo>
                  <a:lnTo>
                    <a:pt x="1638249" y="206908"/>
                  </a:lnTo>
                  <a:lnTo>
                    <a:pt x="1711845" y="206908"/>
                  </a:lnTo>
                  <a:lnTo>
                    <a:pt x="1711845" y="118503"/>
                  </a:lnTo>
                  <a:lnTo>
                    <a:pt x="1638249" y="118503"/>
                  </a:lnTo>
                  <a:lnTo>
                    <a:pt x="1638249" y="10960"/>
                  </a:lnTo>
                  <a:lnTo>
                    <a:pt x="1522056" y="31140"/>
                  </a:lnTo>
                  <a:lnTo>
                    <a:pt x="1522056" y="118503"/>
                  </a:lnTo>
                  <a:lnTo>
                    <a:pt x="1481696" y="118503"/>
                  </a:lnTo>
                  <a:lnTo>
                    <a:pt x="1481696" y="206908"/>
                  </a:lnTo>
                  <a:lnTo>
                    <a:pt x="1522056" y="206908"/>
                  </a:lnTo>
                  <a:lnTo>
                    <a:pt x="1522056" y="347903"/>
                  </a:lnTo>
                  <a:lnTo>
                    <a:pt x="1523657" y="376135"/>
                  </a:lnTo>
                  <a:lnTo>
                    <a:pt x="1536484" y="420890"/>
                  </a:lnTo>
                  <a:lnTo>
                    <a:pt x="1562569" y="450138"/>
                  </a:lnTo>
                  <a:lnTo>
                    <a:pt x="1604429" y="464667"/>
                  </a:lnTo>
                  <a:lnTo>
                    <a:pt x="1631429" y="466483"/>
                  </a:lnTo>
                  <a:lnTo>
                    <a:pt x="1645107" y="466217"/>
                  </a:lnTo>
                  <a:lnTo>
                    <a:pt x="1691487" y="459587"/>
                  </a:lnTo>
                  <a:lnTo>
                    <a:pt x="1725155" y="447497"/>
                  </a:lnTo>
                  <a:lnTo>
                    <a:pt x="1725155" y="361454"/>
                  </a:lnTo>
                  <a:close/>
                </a:path>
                <a:path w="2341245" h="466725">
                  <a:moveTo>
                    <a:pt x="1991995" y="361454"/>
                  </a:moveTo>
                  <a:lnTo>
                    <a:pt x="1976348" y="366610"/>
                  </a:lnTo>
                  <a:lnTo>
                    <a:pt x="1961845" y="370293"/>
                  </a:lnTo>
                  <a:lnTo>
                    <a:pt x="1948484" y="372503"/>
                  </a:lnTo>
                  <a:lnTo>
                    <a:pt x="1936267" y="373240"/>
                  </a:lnTo>
                  <a:lnTo>
                    <a:pt x="1922614" y="371170"/>
                  </a:lnTo>
                  <a:lnTo>
                    <a:pt x="1912848" y="364959"/>
                  </a:lnTo>
                  <a:lnTo>
                    <a:pt x="1906993" y="354609"/>
                  </a:lnTo>
                  <a:lnTo>
                    <a:pt x="1905038" y="340118"/>
                  </a:lnTo>
                  <a:lnTo>
                    <a:pt x="1905038" y="206908"/>
                  </a:lnTo>
                  <a:lnTo>
                    <a:pt x="1978520" y="206908"/>
                  </a:lnTo>
                  <a:lnTo>
                    <a:pt x="1978520" y="118503"/>
                  </a:lnTo>
                  <a:lnTo>
                    <a:pt x="1905038" y="118503"/>
                  </a:lnTo>
                  <a:lnTo>
                    <a:pt x="1905038" y="10960"/>
                  </a:lnTo>
                  <a:lnTo>
                    <a:pt x="1788896" y="29845"/>
                  </a:lnTo>
                  <a:lnTo>
                    <a:pt x="1788896" y="118503"/>
                  </a:lnTo>
                  <a:lnTo>
                    <a:pt x="1748510" y="118503"/>
                  </a:lnTo>
                  <a:lnTo>
                    <a:pt x="1748510" y="206908"/>
                  </a:lnTo>
                  <a:lnTo>
                    <a:pt x="1788896" y="206908"/>
                  </a:lnTo>
                  <a:lnTo>
                    <a:pt x="1788896" y="347903"/>
                  </a:lnTo>
                  <a:lnTo>
                    <a:pt x="1790496" y="376135"/>
                  </a:lnTo>
                  <a:lnTo>
                    <a:pt x="1803323" y="420890"/>
                  </a:lnTo>
                  <a:lnTo>
                    <a:pt x="1829371" y="450138"/>
                  </a:lnTo>
                  <a:lnTo>
                    <a:pt x="1871230" y="464667"/>
                  </a:lnTo>
                  <a:lnTo>
                    <a:pt x="1898230" y="466483"/>
                  </a:lnTo>
                  <a:lnTo>
                    <a:pt x="1911934" y="466217"/>
                  </a:lnTo>
                  <a:lnTo>
                    <a:pt x="1958289" y="459587"/>
                  </a:lnTo>
                  <a:lnTo>
                    <a:pt x="1991995" y="447497"/>
                  </a:lnTo>
                  <a:lnTo>
                    <a:pt x="1991995" y="361454"/>
                  </a:lnTo>
                  <a:close/>
                </a:path>
                <a:path w="2341245" h="466725">
                  <a:moveTo>
                    <a:pt x="2341181" y="268846"/>
                  </a:moveTo>
                  <a:lnTo>
                    <a:pt x="2339606" y="247078"/>
                  </a:lnTo>
                  <a:lnTo>
                    <a:pt x="2338603" y="233146"/>
                  </a:lnTo>
                  <a:lnTo>
                    <a:pt x="2330869" y="201904"/>
                  </a:lnTo>
                  <a:lnTo>
                    <a:pt x="2300020" y="152755"/>
                  </a:lnTo>
                  <a:lnTo>
                    <a:pt x="2250338" y="122516"/>
                  </a:lnTo>
                  <a:lnTo>
                    <a:pt x="2236470" y="119176"/>
                  </a:lnTo>
                  <a:lnTo>
                    <a:pt x="2236470" y="247078"/>
                  </a:lnTo>
                  <a:lnTo>
                    <a:pt x="2137499" y="247078"/>
                  </a:lnTo>
                  <a:lnTo>
                    <a:pt x="2153450" y="205905"/>
                  </a:lnTo>
                  <a:lnTo>
                    <a:pt x="2187537" y="192722"/>
                  </a:lnTo>
                  <a:lnTo>
                    <a:pt x="2198001" y="193649"/>
                  </a:lnTo>
                  <a:lnTo>
                    <a:pt x="2232736" y="224815"/>
                  </a:lnTo>
                  <a:lnTo>
                    <a:pt x="2236470" y="247078"/>
                  </a:lnTo>
                  <a:lnTo>
                    <a:pt x="2236470" y="119176"/>
                  </a:lnTo>
                  <a:lnTo>
                    <a:pt x="2219058" y="114960"/>
                  </a:lnTo>
                  <a:lnTo>
                    <a:pt x="2183498" y="112433"/>
                  </a:lnTo>
                  <a:lnTo>
                    <a:pt x="2146071" y="115341"/>
                  </a:lnTo>
                  <a:lnTo>
                    <a:pt x="2085035" y="138518"/>
                  </a:lnTo>
                  <a:lnTo>
                    <a:pt x="2042706" y="184467"/>
                  </a:lnTo>
                  <a:lnTo>
                    <a:pt x="2021332" y="250952"/>
                  </a:lnTo>
                  <a:lnTo>
                    <a:pt x="2018665" y="291744"/>
                  </a:lnTo>
                  <a:lnTo>
                    <a:pt x="2021547" y="331254"/>
                  </a:lnTo>
                  <a:lnTo>
                    <a:pt x="2044573" y="395935"/>
                  </a:lnTo>
                  <a:lnTo>
                    <a:pt x="2090166" y="440944"/>
                  </a:lnTo>
                  <a:lnTo>
                    <a:pt x="2154948" y="463651"/>
                  </a:lnTo>
                  <a:lnTo>
                    <a:pt x="2194280" y="466483"/>
                  </a:lnTo>
                  <a:lnTo>
                    <a:pt x="2213686" y="466153"/>
                  </a:lnTo>
                  <a:lnTo>
                    <a:pt x="2263305" y="461035"/>
                  </a:lnTo>
                  <a:lnTo>
                    <a:pt x="2305405" y="448081"/>
                  </a:lnTo>
                  <a:lnTo>
                    <a:pt x="2318982" y="441629"/>
                  </a:lnTo>
                  <a:lnTo>
                    <a:pt x="2305405" y="382625"/>
                  </a:lnTo>
                  <a:lnTo>
                    <a:pt x="2301252" y="364566"/>
                  </a:lnTo>
                  <a:lnTo>
                    <a:pt x="2264029" y="376720"/>
                  </a:lnTo>
                  <a:lnTo>
                    <a:pt x="2223084" y="382257"/>
                  </a:lnTo>
                  <a:lnTo>
                    <a:pt x="2208111" y="382625"/>
                  </a:lnTo>
                  <a:lnTo>
                    <a:pt x="2192375" y="381609"/>
                  </a:lnTo>
                  <a:lnTo>
                    <a:pt x="2155596" y="366331"/>
                  </a:lnTo>
                  <a:lnTo>
                    <a:pt x="2135073" y="321259"/>
                  </a:lnTo>
                  <a:lnTo>
                    <a:pt x="2341181" y="321259"/>
                  </a:lnTo>
                  <a:lnTo>
                    <a:pt x="2341181" y="268846"/>
                  </a:lnTo>
                  <a:close/>
                </a:path>
              </a:pathLst>
            </a:custGeom>
            <a:solidFill>
              <a:srgbClr val="1D1D1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7" name="Picture 233">
            <a:extLst>
              <a:ext uri="{FF2B5EF4-FFF2-40B4-BE49-F238E27FC236}">
                <a16:creationId xmlns:a16="http://schemas.microsoft.com/office/drawing/2014/main" id="{02DBBCFF-021D-842A-120F-46070A221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996" b="79848" l="9974" r="89770">
                        <a14:foregroundMark x1="29156" y1="26996" x2="29156" y2="26996"/>
                        <a14:foregroundMark x1="17136" y1="72243" x2="17136" y2="72243"/>
                        <a14:foregroundMark x1="22251" y1="73764" x2="22251" y2="73764"/>
                        <a14:foregroundMark x1="39898" y1="74525" x2="39898" y2="74525"/>
                        <a14:foregroundMark x1="46803" y1="73764" x2="46803" y2="73764"/>
                        <a14:foregroundMark x1="49872" y1="72243" x2="49872" y2="72243"/>
                        <a14:foregroundMark x1="55754" y1="74525" x2="55754" y2="74525"/>
                        <a14:foregroundMark x1="60102" y1="73384" x2="60102" y2="73384"/>
                        <a14:foregroundMark x1="63939" y1="72624" x2="63939" y2="72624"/>
                        <a14:foregroundMark x1="66240" y1="73384" x2="66240" y2="73384"/>
                        <a14:foregroundMark x1="70844" y1="72243" x2="70844" y2="72243"/>
                        <a14:foregroundMark x1="74936" y1="73004" x2="74936" y2="73004"/>
                        <a14:foregroundMark x1="79028" y1="72624" x2="79028" y2="72624"/>
                        <a14:foregroundMark x1="78517" y1="69582" x2="78517" y2="69582"/>
                        <a14:foregroundMark x1="82864" y1="73384" x2="82864" y2="73384"/>
                        <a14:foregroundMark x1="28389" y1="73764" x2="28389" y2="73764"/>
                        <a14:foregroundMark x1="30179" y1="73004" x2="30179" y2="73004"/>
                        <a14:foregroundMark x1="32737" y1="72624" x2="32737" y2="72624"/>
                        <a14:foregroundMark x1="33504" y1="71483" x2="33504" y2="71483"/>
                        <a14:foregroundMark x1="35294" y1="72624" x2="35294" y2="72624"/>
                        <a14:foregroundMark x1="35294" y1="73764" x2="35294" y2="73764"/>
                        <a14:foregroundMark x1="35550" y1="76046" x2="35550" y2="76046"/>
                        <a14:foregroundMark x1="19949" y1="70342" x2="28389" y2="72624"/>
                        <a14:foregroundMark x1="19949" y1="75665" x2="21483" y2="73004"/>
                        <a14:foregroundMark x1="23018" y1="71863" x2="26598" y2="76046"/>
                        <a14:foregroundMark x1="26343" y1="73764" x2="30691" y2="76046"/>
                        <a14:foregroundMark x1="30435" y1="71483" x2="34783" y2="74525"/>
                        <a14:foregroundMark x1="36061" y1="73004" x2="36061" y2="72624"/>
                        <a14:foregroundMark x1="34015" y1="71863" x2="30179" y2="70722"/>
                        <a14:foregroundMark x1="29156" y1="73004" x2="23274" y2="73004"/>
                        <a14:foregroundMark x1="24808" y1="76806" x2="18670" y2="76806"/>
                        <a14:foregroundMark x1="18926" y1="75665" x2="20205" y2="71863"/>
                        <a14:foregroundMark x1="23274" y1="76046" x2="35806" y2="756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881" b="13490"/>
          <a:stretch/>
        </p:blipFill>
        <p:spPr bwMode="auto">
          <a:xfrm>
            <a:off x="9754250" y="3679510"/>
            <a:ext cx="2185122" cy="9656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282" descr="Text&#10;&#10;Description automatically generated with medium confidence">
            <a:extLst>
              <a:ext uri="{FF2B5EF4-FFF2-40B4-BE49-F238E27FC236}">
                <a16:creationId xmlns:a16="http://schemas.microsoft.com/office/drawing/2014/main" id="{CB2A37E3-B8CC-3423-3ABB-1DAB9BA3FA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17" b="87324" l="1220" r="96341">
                        <a14:foregroundMark x1="50000" y1="8451" x2="50000" y2="8451"/>
                        <a14:foregroundMark x1="97256" y1="9859" x2="97256" y2="9859"/>
                        <a14:foregroundMark x1="97256" y1="43662" x2="97256" y2="43662"/>
                        <a14:foregroundMark x1="12500" y1="46479" x2="12500" y2="46479"/>
                        <a14:foregroundMark x1="21037" y1="83099" x2="21037" y2="83099"/>
                        <a14:foregroundMark x1="25000" y1="78873" x2="25000" y2="78873"/>
                        <a14:foregroundMark x1="23171" y1="76056" x2="23171" y2="76056"/>
                        <a14:foregroundMark x1="28659" y1="80282" x2="28659" y2="80282"/>
                        <a14:foregroundMark x1="33537" y1="83099" x2="33537" y2="83099"/>
                        <a14:foregroundMark x1="38415" y1="81690" x2="38415" y2="81690"/>
                        <a14:foregroundMark x1="41463" y1="83099" x2="41463" y2="83099"/>
                        <a14:foregroundMark x1="43598" y1="83099" x2="43598" y2="83099"/>
                        <a14:foregroundMark x1="45732" y1="80282" x2="45732" y2="80282"/>
                        <a14:foregroundMark x1="50305" y1="80282" x2="50305" y2="80282"/>
                        <a14:foregroundMark x1="52744" y1="80282" x2="52744" y2="80282"/>
                        <a14:foregroundMark x1="57927" y1="85915" x2="57927" y2="85915"/>
                        <a14:foregroundMark x1="61585" y1="83099" x2="61585" y2="83099"/>
                        <a14:foregroundMark x1="64634" y1="81690" x2="64634" y2="81690"/>
                        <a14:foregroundMark x1="68902" y1="81690" x2="68902" y2="81690"/>
                        <a14:foregroundMark x1="71951" y1="81690" x2="71951" y2="81690"/>
                        <a14:foregroundMark x1="74695" y1="84507" x2="74695" y2="84507"/>
                        <a14:foregroundMark x1="80183" y1="80282" x2="80183" y2="80282"/>
                        <a14:foregroundMark x1="82622" y1="83099" x2="82622" y2="83099"/>
                        <a14:foregroundMark x1="85671" y1="85915" x2="85671" y2="85915"/>
                        <a14:foregroundMark x1="88720" y1="77465" x2="88720" y2="77465"/>
                        <a14:foregroundMark x1="89634" y1="70423" x2="89634" y2="70423"/>
                        <a14:foregroundMark x1="86890" y1="70423" x2="86890" y2="70423"/>
                        <a14:foregroundMark x1="92988" y1="81690" x2="92988" y2="81690"/>
                        <a14:foregroundMark x1="96951" y1="80282" x2="96951" y2="80282"/>
                        <a14:foregroundMark x1="2744" y1="47887" x2="2744" y2="47887"/>
                        <a14:foregroundMark x1="5488" y1="4225" x2="5488" y2="4225"/>
                        <a14:foregroundMark x1="10976" y1="69014" x2="10976" y2="69014"/>
                        <a14:foregroundMark x1="3963" y1="70423" x2="3963" y2="70423"/>
                        <a14:foregroundMark x1="6707" y1="66197" x2="6707" y2="66197"/>
                        <a14:foregroundMark x1="8537" y1="74648" x2="8537" y2="74648"/>
                        <a14:foregroundMark x1="7622" y1="73239" x2="7622" y2="73239"/>
                        <a14:foregroundMark x1="1220" y1="77465" x2="1220" y2="77465"/>
                        <a14:foregroundMark x1="1829" y1="81690" x2="14634" y2="76056"/>
                        <a14:foregroundMark x1="26829" y1="85915" x2="26829" y2="85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544" y="5979912"/>
            <a:ext cx="2170404" cy="466724"/>
          </a:xfrm>
          <a:prstGeom prst="rect">
            <a:avLst/>
          </a:prstGeom>
        </p:spPr>
      </p:pic>
      <p:pic>
        <p:nvPicPr>
          <p:cNvPr id="9" name="Picture 283" descr="Text&#10;&#10;Description automatically generated with medium confidence">
            <a:extLst>
              <a:ext uri="{FF2B5EF4-FFF2-40B4-BE49-F238E27FC236}">
                <a16:creationId xmlns:a16="http://schemas.microsoft.com/office/drawing/2014/main" id="{D7367A71-DDFF-494B-E511-0295093BDF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841" y="4843514"/>
            <a:ext cx="1860880" cy="603478"/>
          </a:xfrm>
          <a:prstGeom prst="rect">
            <a:avLst/>
          </a:prstGeom>
        </p:spPr>
      </p:pic>
      <p:pic>
        <p:nvPicPr>
          <p:cNvPr id="10" name="Picture 252">
            <a:extLst>
              <a:ext uri="{FF2B5EF4-FFF2-40B4-BE49-F238E27FC236}">
                <a16:creationId xmlns:a16="http://schemas.microsoft.com/office/drawing/2014/main" id="{5E24E02E-FA69-3170-F4C9-2F616FC9A4C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511" b="89362" l="6914" r="95802">
                        <a14:foregroundMark x1="20000" y1="35106" x2="20000" y2="35106"/>
                        <a14:foregroundMark x1="24938" y1="34043" x2="24938" y2="34043"/>
                        <a14:foregroundMark x1="23210" y1="37234" x2="23210" y2="37234"/>
                        <a14:foregroundMark x1="28642" y1="34043" x2="28642" y2="34043"/>
                        <a14:foregroundMark x1="21975" y1="43617" x2="21975" y2="43617"/>
                        <a14:foregroundMark x1="23210" y1="34043" x2="23210" y2="34043"/>
                        <a14:foregroundMark x1="21481" y1="43617" x2="23457" y2="34043"/>
                        <a14:foregroundMark x1="31111" y1="39362" x2="31111" y2="39362"/>
                        <a14:foregroundMark x1="34321" y1="34043" x2="34321" y2="34043"/>
                        <a14:foregroundMark x1="34074" y1="39362" x2="34074" y2="39362"/>
                        <a14:foregroundMark x1="33086" y1="30851" x2="33086" y2="30851"/>
                        <a14:foregroundMark x1="30864" y1="34043" x2="30864" y2="34043"/>
                        <a14:foregroundMark x1="37531" y1="37234" x2="37531" y2="37234"/>
                        <a14:foregroundMark x1="38025" y1="40426" x2="38025" y2="40426"/>
                        <a14:foregroundMark x1="37284" y1="41489" x2="37284" y2="41489"/>
                        <a14:foregroundMark x1="40988" y1="37234" x2="40988" y2="37234"/>
                        <a14:foregroundMark x1="43457" y1="37234" x2="43457" y2="37234"/>
                        <a14:foregroundMark x1="41728" y1="44681" x2="41728" y2="44681"/>
                        <a14:foregroundMark x1="45185" y1="38298" x2="45185" y2="38298"/>
                        <a14:foregroundMark x1="47901" y1="35106" x2="47901" y2="35106"/>
                        <a14:foregroundMark x1="47654" y1="42553" x2="47654" y2="42553"/>
                        <a14:foregroundMark x1="49630" y1="39362" x2="49630" y2="39362"/>
                        <a14:foregroundMark x1="52840" y1="37234" x2="52840" y2="37234"/>
                        <a14:foregroundMark x1="20247" y1="65957" x2="20247" y2="65957"/>
                        <a14:foregroundMark x1="7407" y1="77660" x2="14815" y2="55319"/>
                        <a14:foregroundMark x1="24691" y1="62766" x2="24691" y2="62766"/>
                        <a14:foregroundMark x1="27407" y1="63830" x2="27407" y2="63830"/>
                        <a14:foregroundMark x1="32099" y1="61702" x2="32099" y2="61702"/>
                        <a14:foregroundMark x1="34815" y1="60638" x2="34815" y2="60638"/>
                        <a14:foregroundMark x1="36049" y1="68085" x2="36049" y2="68085"/>
                        <a14:foregroundMark x1="38519" y1="65957" x2="38519" y2="65957"/>
                        <a14:foregroundMark x1="38519" y1="56383" x2="38519" y2="56383"/>
                        <a14:foregroundMark x1="41975" y1="60638" x2="41975" y2="60638"/>
                        <a14:foregroundMark x1="44198" y1="60638" x2="44198" y2="60638"/>
                        <a14:foregroundMark x1="46914" y1="63830" x2="46914" y2="63830"/>
                        <a14:foregroundMark x1="48642" y1="61702" x2="48642" y2="61702"/>
                        <a14:foregroundMark x1="52593" y1="63830" x2="52593" y2="63830"/>
                        <a14:foregroundMark x1="49136" y1="67021" x2="49136" y2="67021"/>
                        <a14:foregroundMark x1="50864" y1="55319" x2="50864" y2="55319"/>
                        <a14:foregroundMark x1="50864" y1="70213" x2="50864" y2="70213"/>
                        <a14:foregroundMark x1="49383" y1="55319" x2="49383" y2="55319"/>
                        <a14:foregroundMark x1="55802" y1="37234" x2="55802" y2="37234"/>
                        <a14:foregroundMark x1="55062" y1="30851" x2="55062" y2="30851"/>
                        <a14:foregroundMark x1="55309" y1="42553" x2="55309" y2="42553"/>
                        <a14:foregroundMark x1="53827" y1="44681" x2="53827" y2="44681"/>
                        <a14:foregroundMark x1="53827" y1="29787" x2="53827" y2="29787"/>
                        <a14:foregroundMark x1="43951" y1="65957" x2="43951" y2="65957"/>
                        <a14:foregroundMark x1="63457" y1="68085" x2="63457" y2="68085"/>
                        <a14:foregroundMark x1="63457" y1="45745" x2="63457" y2="45745"/>
                        <a14:foregroundMark x1="90123" y1="39362" x2="90123" y2="39362"/>
                        <a14:foregroundMark x1="23210" y1="65957" x2="23210" y2="65957"/>
                        <a14:foregroundMark x1="94815" y1="72340" x2="94815" y2="72340"/>
                        <a14:foregroundMark x1="95556" y1="55319" x2="95556" y2="55319"/>
                        <a14:foregroundMark x1="94815" y1="59574" x2="94815" y2="59574"/>
                        <a14:foregroundMark x1="93827" y1="56383" x2="94815" y2="74468"/>
                        <a14:foregroundMark x1="95309" y1="60638" x2="94074" y2="56383"/>
                        <a14:foregroundMark x1="95802" y1="27660" x2="95062" y2="60638"/>
                        <a14:foregroundMark x1="94815" y1="26596" x2="94815" y2="60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180" y="4803984"/>
            <a:ext cx="2404028" cy="557916"/>
          </a:xfrm>
          <a:prstGeom prst="rect">
            <a:avLst/>
          </a:prstGeom>
        </p:spPr>
      </p:pic>
      <p:pic>
        <p:nvPicPr>
          <p:cNvPr id="11" name="Imagen 10" descr="Interfaz de usuario gráfica, Texto&#10;&#10;Descripción generada automáticamente con confianza media">
            <a:extLst>
              <a:ext uri="{FF2B5EF4-FFF2-40B4-BE49-F238E27FC236}">
                <a16:creationId xmlns:a16="http://schemas.microsoft.com/office/drawing/2014/main" id="{C9BA3A7B-9FBE-84BD-3A84-1D457A411D4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671" y="5145253"/>
            <a:ext cx="2981950" cy="223628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22F52C1-D3C8-E620-1FEF-4626678F3EDA}"/>
              </a:ext>
            </a:extLst>
          </p:cNvPr>
          <p:cNvSpPr txBox="1"/>
          <p:nvPr/>
        </p:nvSpPr>
        <p:spPr>
          <a:xfrm>
            <a:off x="5950017" y="928145"/>
            <a:ext cx="648062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spc="15" dirty="0">
                <a:solidFill>
                  <a:schemeClr val="accent2"/>
                </a:solidFill>
                <a:latin typeface="Arial"/>
                <a:cs typeface="Arial"/>
              </a:rPr>
              <a:t>“It takes a long time to climb a tall mountain; the descent from a misstep generally is much faster” (Lifecycles of Competition Systems, Bill </a:t>
            </a:r>
            <a:r>
              <a:rPr lang="en-US" sz="2400" b="1" i="1" spc="15" dirty="0" err="1">
                <a:solidFill>
                  <a:schemeClr val="accent2"/>
                </a:solidFill>
                <a:latin typeface="Arial"/>
                <a:cs typeface="Arial"/>
              </a:rPr>
              <a:t>Kovacic</a:t>
            </a:r>
            <a:r>
              <a:rPr lang="en-US" sz="2400" b="1" i="1" spc="15" dirty="0">
                <a:solidFill>
                  <a:schemeClr val="accent2"/>
                </a:solidFill>
                <a:latin typeface="Arial"/>
                <a:cs typeface="Arial"/>
              </a:rPr>
              <a:t> &amp; Marianela Lopez-</a:t>
            </a:r>
            <a:r>
              <a:rPr lang="en-US" sz="2400" b="1" i="1" spc="15" dirty="0" err="1">
                <a:solidFill>
                  <a:schemeClr val="accent2"/>
                </a:solidFill>
                <a:latin typeface="Arial"/>
                <a:cs typeface="Arial"/>
              </a:rPr>
              <a:t>Galdos</a:t>
            </a:r>
            <a:r>
              <a:rPr lang="en-US" sz="2400" b="1" i="1" spc="15" dirty="0">
                <a:solidFill>
                  <a:schemeClr val="accent2"/>
                </a:solidFill>
                <a:latin typeface="Arial"/>
                <a:cs typeface="Arial"/>
              </a:rPr>
              <a:t>, 2016).</a:t>
            </a:r>
            <a:endParaRPr lang="es-CL" sz="2400" b="1" i="1" spc="15" dirty="0">
              <a:solidFill>
                <a:schemeClr val="accent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8896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pieza de ajedrez, llenado, tabla, colgando&#10;&#10;Descripción generada automáticamente">
            <a:extLst>
              <a:ext uri="{FF2B5EF4-FFF2-40B4-BE49-F238E27FC236}">
                <a16:creationId xmlns:a16="http://schemas.microsoft.com/office/drawing/2014/main" id="{78FF83D5-9D91-EA1E-03BE-C34FC0495E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75" r="6071"/>
          <a:stretch/>
        </p:blipFill>
        <p:spPr>
          <a:xfrm>
            <a:off x="0" y="0"/>
            <a:ext cx="5796000" cy="734695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18380" y="3132584"/>
            <a:ext cx="5486400" cy="549509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12700">
              <a:spcBef>
                <a:spcPts val="425"/>
              </a:spcBef>
              <a:tabLst>
                <a:tab pos="2557780" algn="l"/>
              </a:tabLst>
            </a:pPr>
            <a:r>
              <a:rPr lang="es-ES" sz="3200" b="1" spc="15" dirty="0">
                <a:solidFill>
                  <a:schemeClr val="accent2"/>
                </a:solidFill>
                <a:latin typeface="Arial"/>
                <a:cs typeface="Arial"/>
              </a:rPr>
              <a:t>METODOLOGÍA</a:t>
            </a:r>
            <a:endParaRPr sz="3200" b="1" spc="15" dirty="0">
              <a:solidFill>
                <a:schemeClr val="accent2"/>
              </a:solidFill>
              <a:latin typeface="Arial"/>
              <a:cs typeface="Arial"/>
            </a:endParaRPr>
          </a:p>
        </p:txBody>
      </p:sp>
      <p:pic>
        <p:nvPicPr>
          <p:cNvPr id="9" name="Picture 233">
            <a:extLst>
              <a:ext uri="{FF2B5EF4-FFF2-40B4-BE49-F238E27FC236}">
                <a16:creationId xmlns:a16="http://schemas.microsoft.com/office/drawing/2014/main" id="{066B4471-6FB3-DFA0-F68E-5F61A7087C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3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996" b="79848" l="9974" r="89770">
                        <a14:foregroundMark x1="29156" y1="26996" x2="29156" y2="26996"/>
                        <a14:foregroundMark x1="17136" y1="72243" x2="17136" y2="72243"/>
                        <a14:foregroundMark x1="22251" y1="73764" x2="22251" y2="73764"/>
                        <a14:foregroundMark x1="39898" y1="74525" x2="39898" y2="74525"/>
                        <a14:foregroundMark x1="46803" y1="73764" x2="46803" y2="73764"/>
                        <a14:foregroundMark x1="49872" y1="72243" x2="49872" y2="72243"/>
                        <a14:foregroundMark x1="55754" y1="74525" x2="55754" y2="74525"/>
                        <a14:foregroundMark x1="60102" y1="73384" x2="60102" y2="73384"/>
                        <a14:foregroundMark x1="63939" y1="72624" x2="63939" y2="72624"/>
                        <a14:foregroundMark x1="66240" y1="73384" x2="66240" y2="73384"/>
                        <a14:foregroundMark x1="70844" y1="72243" x2="70844" y2="72243"/>
                        <a14:foregroundMark x1="74936" y1="73004" x2="74936" y2="73004"/>
                        <a14:foregroundMark x1="79028" y1="72624" x2="79028" y2="72624"/>
                        <a14:foregroundMark x1="78517" y1="69582" x2="78517" y2="69582"/>
                        <a14:foregroundMark x1="82864" y1="73384" x2="82864" y2="73384"/>
                        <a14:foregroundMark x1="28389" y1="73764" x2="28389" y2="73764"/>
                        <a14:foregroundMark x1="30179" y1="73004" x2="30179" y2="73004"/>
                        <a14:foregroundMark x1="32737" y1="72624" x2="32737" y2="72624"/>
                        <a14:foregroundMark x1="33504" y1="71483" x2="33504" y2="71483"/>
                        <a14:foregroundMark x1="35294" y1="72624" x2="35294" y2="72624"/>
                        <a14:foregroundMark x1="35294" y1="73764" x2="35294" y2="73764"/>
                        <a14:foregroundMark x1="35550" y1="76046" x2="35550" y2="76046"/>
                        <a14:foregroundMark x1="19949" y1="70342" x2="28389" y2="72624"/>
                        <a14:foregroundMark x1="19949" y1="75665" x2="21483" y2="73004"/>
                        <a14:foregroundMark x1="23018" y1="71863" x2="26598" y2="76046"/>
                        <a14:foregroundMark x1="26343" y1="73764" x2="30691" y2="76046"/>
                        <a14:foregroundMark x1="30435" y1="71483" x2="34783" y2="74525"/>
                        <a14:foregroundMark x1="36061" y1="73004" x2="36061" y2="72624"/>
                        <a14:foregroundMark x1="34015" y1="71863" x2="30179" y2="70722"/>
                        <a14:foregroundMark x1="29156" y1="73004" x2="23274" y2="73004"/>
                        <a14:foregroundMark x1="24808" y1="76806" x2="18670" y2="76806"/>
                        <a14:foregroundMark x1="18926" y1="75665" x2="20205" y2="71863"/>
                        <a14:foregroundMark x1="23274" y1="76046" x2="35806" y2="756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881" b="13490"/>
          <a:stretch/>
        </p:blipFill>
        <p:spPr bwMode="auto">
          <a:xfrm>
            <a:off x="10437259" y="6144353"/>
            <a:ext cx="2185122" cy="9656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object 4">
            <a:extLst>
              <a:ext uri="{FF2B5EF4-FFF2-40B4-BE49-F238E27FC236}">
                <a16:creationId xmlns:a16="http://schemas.microsoft.com/office/drawing/2014/main" id="{D55FFF67-7377-0878-8389-4E80D1ED537B}"/>
              </a:ext>
            </a:extLst>
          </p:cNvPr>
          <p:cNvSpPr txBox="1"/>
          <p:nvPr/>
        </p:nvSpPr>
        <p:spPr>
          <a:xfrm>
            <a:off x="6451600" y="967888"/>
            <a:ext cx="6084336" cy="5986895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469900" indent="-457200" algn="just">
              <a:lnSpc>
                <a:spcPct val="150000"/>
              </a:lnSpc>
              <a:spcBef>
                <a:spcPts val="425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2557780" algn="l"/>
              </a:tabLst>
            </a:pPr>
            <a:r>
              <a:rPr lang="es-ES" sz="1600" b="1" spc="15" dirty="0">
                <a:latin typeface="Arial"/>
                <a:cs typeface="Arial"/>
              </a:rPr>
              <a:t>Estudios previos en Chile: 2012, 2014, 2016 and 2020 </a:t>
            </a:r>
          </a:p>
          <a:p>
            <a:pPr marL="469900" indent="-457200" algn="just">
              <a:lnSpc>
                <a:spcPct val="150000"/>
              </a:lnSpc>
              <a:spcBef>
                <a:spcPts val="425"/>
              </a:spcBef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2557780" algn="l"/>
              </a:tabLst>
            </a:pPr>
            <a:r>
              <a:rPr lang="es-ES" sz="1600" b="1" spc="15" dirty="0">
                <a:latin typeface="Arial"/>
                <a:cs typeface="Arial"/>
              </a:rPr>
              <a:t>70/90 preguntas por jurisdicción (Chile, Colombia, Ecuador y Perú)</a:t>
            </a:r>
          </a:p>
          <a:p>
            <a:pPr marL="469900" indent="-457200" algn="just">
              <a:lnSpc>
                <a:spcPct val="150000"/>
              </a:lnSpc>
              <a:spcBef>
                <a:spcPts val="425"/>
              </a:spcBef>
              <a:buFont typeface="Wingdings" panose="05000000000000000000" pitchFamily="2" charset="2"/>
              <a:buChar char="§"/>
              <a:tabLst>
                <a:tab pos="2557780" algn="l"/>
              </a:tabLst>
            </a:pPr>
            <a:r>
              <a:rPr lang="es-ES" sz="1600" b="1" spc="15" dirty="0">
                <a:latin typeface="Arial"/>
                <a:cs typeface="Arial"/>
              </a:rPr>
              <a:t>La mayoría de las preguntas involucraron una evaluación en una escala del 1 al 7, donde 1 es el nivel más bajo, y 7 el más alto</a:t>
            </a:r>
          </a:p>
          <a:p>
            <a:pPr marL="469900" indent="-457200" algn="just">
              <a:lnSpc>
                <a:spcPct val="150000"/>
              </a:lnSpc>
              <a:spcBef>
                <a:spcPts val="425"/>
              </a:spcBef>
              <a:buFont typeface="Wingdings" panose="05000000000000000000" pitchFamily="2" charset="2"/>
              <a:buChar char="§"/>
              <a:tabLst>
                <a:tab pos="2557780" algn="l"/>
              </a:tabLst>
            </a:pPr>
            <a:r>
              <a:rPr lang="es-ES" sz="1600" b="1" spc="15" dirty="0">
                <a:latin typeface="Arial"/>
                <a:cs typeface="Arial"/>
              </a:rPr>
              <a:t>Abogados listados el año 2022 en la categoría  “</a:t>
            </a:r>
            <a:r>
              <a:rPr lang="es-ES" sz="1600" b="1" spc="15" dirty="0" err="1">
                <a:latin typeface="Arial"/>
                <a:cs typeface="Arial"/>
              </a:rPr>
              <a:t>Competition</a:t>
            </a:r>
            <a:r>
              <a:rPr lang="es-ES" sz="1600" b="1" spc="15" dirty="0">
                <a:latin typeface="Arial"/>
                <a:cs typeface="Arial"/>
              </a:rPr>
              <a:t>/Antitrust” de C</a:t>
            </a:r>
            <a:r>
              <a:rPr lang="es-ES" sz="1600" b="1" i="1" spc="15" dirty="0">
                <a:latin typeface="Arial"/>
                <a:cs typeface="Arial"/>
              </a:rPr>
              <a:t>hambers and </a:t>
            </a:r>
            <a:r>
              <a:rPr lang="es-ES" sz="1600" b="1" i="1" spc="15" dirty="0" err="1">
                <a:latin typeface="Arial"/>
                <a:cs typeface="Arial"/>
              </a:rPr>
              <a:t>Partners</a:t>
            </a:r>
            <a:r>
              <a:rPr lang="es-ES" sz="1600" b="1" i="1" spc="15" dirty="0">
                <a:latin typeface="Arial"/>
                <a:cs typeface="Arial"/>
              </a:rPr>
              <a:t> </a:t>
            </a:r>
            <a:r>
              <a:rPr lang="es-ES" sz="1600" b="1" spc="15" dirty="0">
                <a:latin typeface="Arial"/>
                <a:cs typeface="Arial"/>
              </a:rPr>
              <a:t>y</a:t>
            </a:r>
            <a:r>
              <a:rPr lang="es-ES" sz="1600" b="1" i="1" spc="15" dirty="0">
                <a:latin typeface="Arial"/>
                <a:cs typeface="Arial"/>
              </a:rPr>
              <a:t> </a:t>
            </a:r>
            <a:r>
              <a:rPr lang="es-ES" sz="1600" b="1" i="1" spc="15" dirty="0" err="1">
                <a:latin typeface="Arial"/>
                <a:cs typeface="Arial"/>
              </a:rPr>
              <a:t>The</a:t>
            </a:r>
            <a:r>
              <a:rPr lang="es-ES" sz="1600" b="1" i="1" spc="15" dirty="0">
                <a:latin typeface="Arial"/>
                <a:cs typeface="Arial"/>
              </a:rPr>
              <a:t> Legal 500</a:t>
            </a:r>
          </a:p>
          <a:p>
            <a:pPr marL="469900" indent="-457200" algn="just">
              <a:lnSpc>
                <a:spcPct val="150000"/>
              </a:lnSpc>
              <a:spcBef>
                <a:spcPts val="425"/>
              </a:spcBef>
              <a:buFont typeface="Wingdings" panose="05000000000000000000" pitchFamily="2" charset="2"/>
              <a:buChar char="§"/>
              <a:tabLst>
                <a:tab pos="2557780" algn="l"/>
              </a:tabLst>
            </a:pPr>
            <a:r>
              <a:rPr lang="es-ES" sz="1600" b="1" spc="15" dirty="0">
                <a:latin typeface="Arial"/>
                <a:cs typeface="Arial"/>
              </a:rPr>
              <a:t>126 abogados 50 de Chile, 15 de Ecuador, 28 de Perú y 33 de Colombia</a:t>
            </a:r>
          </a:p>
          <a:p>
            <a:pPr marL="469900" indent="-457200" algn="just">
              <a:lnSpc>
                <a:spcPct val="150000"/>
              </a:lnSpc>
              <a:spcBef>
                <a:spcPts val="425"/>
              </a:spcBef>
              <a:buFont typeface="Wingdings" panose="05000000000000000000" pitchFamily="2" charset="2"/>
              <a:buChar char="§"/>
              <a:tabLst>
                <a:tab pos="2557780" algn="l"/>
              </a:tabLst>
            </a:pPr>
            <a:r>
              <a:rPr lang="es-ES" sz="1600" b="1" spc="15" dirty="0">
                <a:latin typeface="Arial"/>
                <a:cs typeface="Arial"/>
              </a:rPr>
              <a:t>97% (122) de participación</a:t>
            </a:r>
          </a:p>
          <a:p>
            <a:pPr marL="469900" indent="-457200" algn="just">
              <a:lnSpc>
                <a:spcPct val="150000"/>
              </a:lnSpc>
              <a:spcBef>
                <a:spcPts val="425"/>
              </a:spcBef>
              <a:buFont typeface="Wingdings" panose="05000000000000000000" pitchFamily="2" charset="2"/>
              <a:buChar char="§"/>
              <a:tabLst>
                <a:tab pos="2557780" algn="l"/>
              </a:tabLst>
            </a:pPr>
            <a:r>
              <a:rPr lang="es-ES" sz="1600" b="1" spc="15" dirty="0">
                <a:latin typeface="Arial"/>
                <a:cs typeface="Arial"/>
              </a:rPr>
              <a:t> Las respuestas fueron recibidas a finales de 2022 (diciembre)</a:t>
            </a:r>
          </a:p>
          <a:p>
            <a:pPr marL="469900" indent="-457200" algn="just">
              <a:spcBef>
                <a:spcPts val="425"/>
              </a:spcBef>
              <a:buFont typeface="Arial" panose="020B0604020202020204" pitchFamily="34" charset="0"/>
              <a:buChar char="•"/>
              <a:tabLst>
                <a:tab pos="2557780" algn="l"/>
              </a:tabLst>
            </a:pPr>
            <a:endParaRPr lang="es-ES" sz="1600" b="1" spc="15" dirty="0">
              <a:solidFill>
                <a:schemeClr val="accent2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D260812-08C4-31A2-E3E2-A5534A768B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727" b="36557"/>
          <a:stretch/>
        </p:blipFill>
        <p:spPr>
          <a:xfrm>
            <a:off x="20" y="10"/>
            <a:ext cx="12953980" cy="73469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636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conjunto de letras negras en un fondo blanco&#10;&#10;Descripción generada automáticamente con confianza media">
            <a:extLst>
              <a:ext uri="{FF2B5EF4-FFF2-40B4-BE49-F238E27FC236}">
                <a16:creationId xmlns:a16="http://schemas.microsoft.com/office/drawing/2014/main" id="{A3B2FBED-58F4-8B16-315E-B03C95D830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  <a14:imgEffect>
                      <a14:colorTemperature colorTemp="49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71" r="-12565"/>
          <a:stretch/>
        </p:blipFill>
        <p:spPr>
          <a:xfrm>
            <a:off x="4191000" y="0"/>
            <a:ext cx="10224000" cy="7346950"/>
          </a:xfrm>
          <a:prstGeom prst="rect">
            <a:avLst/>
          </a:prstGeom>
        </p:spPr>
      </p:pic>
      <p:pic>
        <p:nvPicPr>
          <p:cNvPr id="2" name="Picture 233">
            <a:extLst>
              <a:ext uri="{FF2B5EF4-FFF2-40B4-BE49-F238E27FC236}">
                <a16:creationId xmlns:a16="http://schemas.microsoft.com/office/drawing/2014/main" id="{6483BD69-6EF2-A681-1766-7EDB5930E3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1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996" b="79848" l="9974" r="89770">
                        <a14:foregroundMark x1="29156" y1="26996" x2="29156" y2="26996"/>
                        <a14:foregroundMark x1="17136" y1="72243" x2="17136" y2="72243"/>
                        <a14:foregroundMark x1="22251" y1="73764" x2="22251" y2="73764"/>
                        <a14:foregroundMark x1="39898" y1="74525" x2="39898" y2="74525"/>
                        <a14:foregroundMark x1="46803" y1="73764" x2="46803" y2="73764"/>
                        <a14:foregroundMark x1="49872" y1="72243" x2="49872" y2="72243"/>
                        <a14:foregroundMark x1="55754" y1="74525" x2="55754" y2="74525"/>
                        <a14:foregroundMark x1="60102" y1="73384" x2="60102" y2="73384"/>
                        <a14:foregroundMark x1="63939" y1="72624" x2="63939" y2="72624"/>
                        <a14:foregroundMark x1="66240" y1="73384" x2="66240" y2="73384"/>
                        <a14:foregroundMark x1="70844" y1="72243" x2="70844" y2="72243"/>
                        <a14:foregroundMark x1="74936" y1="73004" x2="74936" y2="73004"/>
                        <a14:foregroundMark x1="79028" y1="72624" x2="79028" y2="72624"/>
                        <a14:foregroundMark x1="78517" y1="69582" x2="78517" y2="69582"/>
                        <a14:foregroundMark x1="82864" y1="73384" x2="82864" y2="73384"/>
                        <a14:foregroundMark x1="28389" y1="73764" x2="28389" y2="73764"/>
                        <a14:foregroundMark x1="30179" y1="73004" x2="30179" y2="73004"/>
                        <a14:foregroundMark x1="32737" y1="72624" x2="32737" y2="72624"/>
                        <a14:foregroundMark x1="33504" y1="71483" x2="33504" y2="71483"/>
                        <a14:foregroundMark x1="35294" y1="72624" x2="35294" y2="72624"/>
                        <a14:foregroundMark x1="35294" y1="73764" x2="35294" y2="73764"/>
                        <a14:foregroundMark x1="35550" y1="76046" x2="35550" y2="76046"/>
                        <a14:foregroundMark x1="19949" y1="70342" x2="28389" y2="72624"/>
                        <a14:foregroundMark x1="19949" y1="75665" x2="21483" y2="73004"/>
                        <a14:foregroundMark x1="23018" y1="71863" x2="26598" y2="76046"/>
                        <a14:foregroundMark x1="26343" y1="73764" x2="30691" y2="76046"/>
                        <a14:foregroundMark x1="30435" y1="71483" x2="34783" y2="74525"/>
                        <a14:foregroundMark x1="36061" y1="73004" x2="36061" y2="72624"/>
                        <a14:foregroundMark x1="34015" y1="71863" x2="30179" y2="70722"/>
                        <a14:foregroundMark x1="29156" y1="73004" x2="23274" y2="73004"/>
                        <a14:foregroundMark x1="24808" y1="76806" x2="18670" y2="76806"/>
                        <a14:foregroundMark x1="18926" y1="75665" x2="20205" y2="71863"/>
                        <a14:foregroundMark x1="23274" y1="76046" x2="35806" y2="756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881" b="13490"/>
          <a:stretch/>
        </p:blipFill>
        <p:spPr bwMode="auto">
          <a:xfrm>
            <a:off x="209397" y="6130293"/>
            <a:ext cx="2185122" cy="9656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object 4">
            <a:extLst>
              <a:ext uri="{FF2B5EF4-FFF2-40B4-BE49-F238E27FC236}">
                <a16:creationId xmlns:a16="http://schemas.microsoft.com/office/drawing/2014/main" id="{4B848BFA-9E07-30F1-BF11-F1A70F749229}"/>
              </a:ext>
            </a:extLst>
          </p:cNvPr>
          <p:cNvSpPr txBox="1"/>
          <p:nvPr/>
        </p:nvSpPr>
        <p:spPr>
          <a:xfrm>
            <a:off x="685800" y="2835275"/>
            <a:ext cx="5486400" cy="1093248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12700">
              <a:spcBef>
                <a:spcPts val="425"/>
              </a:spcBef>
              <a:tabLst>
                <a:tab pos="2557780" algn="l"/>
              </a:tabLst>
            </a:pPr>
            <a:r>
              <a:rPr lang="es-ES" sz="3200" b="1" spc="15" dirty="0">
                <a:solidFill>
                  <a:schemeClr val="accent2"/>
                </a:solidFill>
                <a:latin typeface="Arial"/>
                <a:cs typeface="Arial"/>
              </a:rPr>
              <a:t>ALGUNOS </a:t>
            </a:r>
          </a:p>
          <a:p>
            <a:pPr marL="12700">
              <a:spcBef>
                <a:spcPts val="425"/>
              </a:spcBef>
              <a:tabLst>
                <a:tab pos="2557780" algn="l"/>
              </a:tabLst>
            </a:pPr>
            <a:r>
              <a:rPr lang="es-ES" sz="3200" b="1" spc="15" dirty="0">
                <a:solidFill>
                  <a:schemeClr val="accent2"/>
                </a:solidFill>
                <a:latin typeface="Arial"/>
                <a:cs typeface="Arial"/>
              </a:rPr>
              <a:t>RESULTADOS</a:t>
            </a:r>
          </a:p>
        </p:txBody>
      </p:sp>
    </p:spTree>
    <p:extLst>
      <p:ext uri="{BB962C8B-B14F-4D97-AF65-F5344CB8AC3E}">
        <p14:creationId xmlns:p14="http://schemas.microsoft.com/office/powerpoint/2010/main" val="1894798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233">
            <a:extLst>
              <a:ext uri="{FF2B5EF4-FFF2-40B4-BE49-F238E27FC236}">
                <a16:creationId xmlns:a16="http://schemas.microsoft.com/office/drawing/2014/main" id="{65620D38-54CF-22DE-320D-9CAEB4431F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996" b="79848" l="9974" r="89770">
                        <a14:foregroundMark x1="29156" y1="26996" x2="29156" y2="26996"/>
                        <a14:foregroundMark x1="17136" y1="72243" x2="17136" y2="72243"/>
                        <a14:foregroundMark x1="22251" y1="73764" x2="22251" y2="73764"/>
                        <a14:foregroundMark x1="39898" y1="74525" x2="39898" y2="74525"/>
                        <a14:foregroundMark x1="46803" y1="73764" x2="46803" y2="73764"/>
                        <a14:foregroundMark x1="49872" y1="72243" x2="49872" y2="72243"/>
                        <a14:foregroundMark x1="55754" y1="74525" x2="55754" y2="74525"/>
                        <a14:foregroundMark x1="60102" y1="73384" x2="60102" y2="73384"/>
                        <a14:foregroundMark x1="63939" y1="72624" x2="63939" y2="72624"/>
                        <a14:foregroundMark x1="66240" y1="73384" x2="66240" y2="73384"/>
                        <a14:foregroundMark x1="70844" y1="72243" x2="70844" y2="72243"/>
                        <a14:foregroundMark x1="74936" y1="73004" x2="74936" y2="73004"/>
                        <a14:foregroundMark x1="79028" y1="72624" x2="79028" y2="72624"/>
                        <a14:foregroundMark x1="78517" y1="69582" x2="78517" y2="69582"/>
                        <a14:foregroundMark x1="82864" y1="73384" x2="82864" y2="73384"/>
                        <a14:foregroundMark x1="28389" y1="73764" x2="28389" y2="73764"/>
                        <a14:foregroundMark x1="30179" y1="73004" x2="30179" y2="73004"/>
                        <a14:foregroundMark x1="32737" y1="72624" x2="32737" y2="72624"/>
                        <a14:foregroundMark x1="33504" y1="71483" x2="33504" y2="71483"/>
                        <a14:foregroundMark x1="35294" y1="72624" x2="35294" y2="72624"/>
                        <a14:foregroundMark x1="35294" y1="73764" x2="35294" y2="73764"/>
                        <a14:foregroundMark x1="35550" y1="76046" x2="35550" y2="76046"/>
                        <a14:foregroundMark x1="19949" y1="70342" x2="28389" y2="72624"/>
                        <a14:foregroundMark x1="19949" y1="75665" x2="21483" y2="73004"/>
                        <a14:foregroundMark x1="23018" y1="71863" x2="26598" y2="76046"/>
                        <a14:foregroundMark x1="26343" y1="73764" x2="30691" y2="76046"/>
                        <a14:foregroundMark x1="30435" y1="71483" x2="34783" y2="74525"/>
                        <a14:foregroundMark x1="36061" y1="73004" x2="36061" y2="72624"/>
                        <a14:foregroundMark x1="34015" y1="71863" x2="30179" y2="70722"/>
                        <a14:foregroundMark x1="29156" y1="73004" x2="23274" y2="73004"/>
                        <a14:foregroundMark x1="24808" y1="76806" x2="18670" y2="76806"/>
                        <a14:foregroundMark x1="18926" y1="75665" x2="20205" y2="71863"/>
                        <a14:foregroundMark x1="23274" y1="76046" x2="35806" y2="756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881" b="13490"/>
          <a:stretch/>
        </p:blipFill>
        <p:spPr bwMode="auto">
          <a:xfrm>
            <a:off x="10768878" y="6162496"/>
            <a:ext cx="2185122" cy="9656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" name="Chart 41">
            <a:extLst>
              <a:ext uri="{FF2B5EF4-FFF2-40B4-BE49-F238E27FC236}">
                <a16:creationId xmlns:a16="http://schemas.microsoft.com/office/drawing/2014/main" id="{9CE6D9D3-DE9D-94B9-4161-4DB9642094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2741104"/>
              </p:ext>
            </p:extLst>
          </p:nvPr>
        </p:nvGraphicFramePr>
        <p:xfrm>
          <a:off x="110954" y="3053489"/>
          <a:ext cx="1751100" cy="1864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Chart 42">
            <a:extLst>
              <a:ext uri="{FF2B5EF4-FFF2-40B4-BE49-F238E27FC236}">
                <a16:creationId xmlns:a16="http://schemas.microsoft.com/office/drawing/2014/main" id="{77B841B8-0733-E8EC-5D9C-418D8C01B3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9416659"/>
              </p:ext>
            </p:extLst>
          </p:nvPr>
        </p:nvGraphicFramePr>
        <p:xfrm>
          <a:off x="164378" y="4671528"/>
          <a:ext cx="1751100" cy="1864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" name="Chart 37">
            <a:extLst>
              <a:ext uri="{FF2B5EF4-FFF2-40B4-BE49-F238E27FC236}">
                <a16:creationId xmlns:a16="http://schemas.microsoft.com/office/drawing/2014/main" id="{E44D3B38-F0E5-AF1F-E2B8-ABB850B08B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0632756"/>
              </p:ext>
            </p:extLst>
          </p:nvPr>
        </p:nvGraphicFramePr>
        <p:xfrm>
          <a:off x="1788582" y="4511434"/>
          <a:ext cx="1751100" cy="1864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" name="Chart 36">
            <a:extLst>
              <a:ext uri="{FF2B5EF4-FFF2-40B4-BE49-F238E27FC236}">
                <a16:creationId xmlns:a16="http://schemas.microsoft.com/office/drawing/2014/main" id="{3ACE3ECB-3782-92FE-917B-288BF5F6FD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3073749"/>
              </p:ext>
            </p:extLst>
          </p:nvPr>
        </p:nvGraphicFramePr>
        <p:xfrm>
          <a:off x="1771649" y="3033847"/>
          <a:ext cx="1751100" cy="1864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6" name="Group 780">
            <a:extLst>
              <a:ext uri="{FF2B5EF4-FFF2-40B4-BE49-F238E27FC236}">
                <a16:creationId xmlns:a16="http://schemas.microsoft.com/office/drawing/2014/main" id="{21CF6842-2345-6F7D-558F-056DB5D35BD0}"/>
              </a:ext>
            </a:extLst>
          </p:cNvPr>
          <p:cNvGrpSpPr/>
          <p:nvPr/>
        </p:nvGrpSpPr>
        <p:grpSpPr>
          <a:xfrm>
            <a:off x="186881" y="6516509"/>
            <a:ext cx="4325438" cy="546763"/>
            <a:chOff x="0" y="46749"/>
            <a:chExt cx="4728932" cy="317445"/>
          </a:xfrm>
        </p:grpSpPr>
        <p:sp>
          <p:nvSpPr>
            <p:cNvPr id="7" name="Rectangle 781">
              <a:extLst>
                <a:ext uri="{FF2B5EF4-FFF2-40B4-BE49-F238E27FC236}">
                  <a16:creationId xmlns:a16="http://schemas.microsoft.com/office/drawing/2014/main" id="{7A30881A-C8EF-0B05-DAB1-493BA0A49622}"/>
                </a:ext>
              </a:extLst>
            </p:cNvPr>
            <p:cNvSpPr/>
            <p:nvPr/>
          </p:nvSpPr>
          <p:spPr bwMode="gray">
            <a:xfrm>
              <a:off x="0" y="94415"/>
              <a:ext cx="189865" cy="189865"/>
            </a:xfrm>
            <a:prstGeom prst="rect">
              <a:avLst/>
            </a:prstGeom>
            <a:solidFill>
              <a:schemeClr val="accent1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/>
            </a:p>
          </p:txBody>
        </p:sp>
        <p:sp>
          <p:nvSpPr>
            <p:cNvPr id="8" name="Text Box 2">
              <a:extLst>
                <a:ext uri="{FF2B5EF4-FFF2-40B4-BE49-F238E27FC236}">
                  <a16:creationId xmlns:a16="http://schemas.microsoft.com/office/drawing/2014/main" id="{35557442-683D-C28D-198B-94E02F9B3E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9865" y="46749"/>
              <a:ext cx="985713" cy="26078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1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Femenino</a:t>
              </a:r>
            </a:p>
          </p:txBody>
        </p:sp>
        <p:sp>
          <p:nvSpPr>
            <p:cNvPr id="9" name="Rectangle 783">
              <a:extLst>
                <a:ext uri="{FF2B5EF4-FFF2-40B4-BE49-F238E27FC236}">
                  <a16:creationId xmlns:a16="http://schemas.microsoft.com/office/drawing/2014/main" id="{5ACD1765-697C-10E9-8F46-EDFD9DBDCDD9}"/>
                </a:ext>
              </a:extLst>
            </p:cNvPr>
            <p:cNvSpPr/>
            <p:nvPr/>
          </p:nvSpPr>
          <p:spPr bwMode="gray">
            <a:xfrm>
              <a:off x="1056904" y="94112"/>
              <a:ext cx="189865" cy="189865"/>
            </a:xfrm>
            <a:prstGeom prst="rect">
              <a:avLst/>
            </a:prstGeom>
            <a:solidFill>
              <a:schemeClr val="accent3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/>
            </a:p>
          </p:txBody>
        </p:sp>
        <p:sp>
          <p:nvSpPr>
            <p:cNvPr id="10" name="Text Box 2">
              <a:extLst>
                <a:ext uri="{FF2B5EF4-FFF2-40B4-BE49-F238E27FC236}">
                  <a16:creationId xmlns:a16="http://schemas.microsoft.com/office/drawing/2014/main" id="{487F6843-AEA7-CB10-1D7A-BF5C445055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8641" y="47128"/>
              <a:ext cx="985892" cy="3086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1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Masculino</a:t>
              </a:r>
            </a:p>
          </p:txBody>
        </p:sp>
        <p:sp>
          <p:nvSpPr>
            <p:cNvPr id="11" name="Rectangle 785">
              <a:extLst>
                <a:ext uri="{FF2B5EF4-FFF2-40B4-BE49-F238E27FC236}">
                  <a16:creationId xmlns:a16="http://schemas.microsoft.com/office/drawing/2014/main" id="{72374D69-9C37-1A27-81BF-9214838CE192}"/>
                </a:ext>
              </a:extLst>
            </p:cNvPr>
            <p:cNvSpPr/>
            <p:nvPr/>
          </p:nvSpPr>
          <p:spPr bwMode="gray">
            <a:xfrm>
              <a:off x="2309475" y="94112"/>
              <a:ext cx="189865" cy="189865"/>
            </a:xfrm>
            <a:prstGeom prst="rect">
              <a:avLst/>
            </a:prstGeom>
            <a:solidFill>
              <a:srgbClr val="855B7E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/>
            </a:p>
          </p:txBody>
        </p:sp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8C0EB726-121C-8D2B-FEAD-ECEC56A4FC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9345" y="47110"/>
              <a:ext cx="1565213" cy="30846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1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Prefiero no contestar</a:t>
              </a:r>
            </a:p>
          </p:txBody>
        </p:sp>
        <p:sp>
          <p:nvSpPr>
            <p:cNvPr id="13" name="Rectangle 787">
              <a:extLst>
                <a:ext uri="{FF2B5EF4-FFF2-40B4-BE49-F238E27FC236}">
                  <a16:creationId xmlns:a16="http://schemas.microsoft.com/office/drawing/2014/main" id="{FD2BE52E-C520-2CA7-C29D-5B45DE3911DD}"/>
                </a:ext>
              </a:extLst>
            </p:cNvPr>
            <p:cNvSpPr/>
            <p:nvPr/>
          </p:nvSpPr>
          <p:spPr bwMode="gray">
            <a:xfrm>
              <a:off x="3535867" y="89663"/>
              <a:ext cx="189865" cy="189865"/>
            </a:xfrm>
            <a:prstGeom prst="rect">
              <a:avLst/>
            </a:prstGeom>
            <a:solidFill>
              <a:srgbClr val="046446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/>
            </a:p>
          </p:txBody>
        </p:sp>
        <p:sp>
          <p:nvSpPr>
            <p:cNvPr id="14" name="Text Box 2">
              <a:extLst>
                <a:ext uri="{FF2B5EF4-FFF2-40B4-BE49-F238E27FC236}">
                  <a16:creationId xmlns:a16="http://schemas.microsoft.com/office/drawing/2014/main" id="{2BE4FED6-6DFA-303D-6656-0E0DB762E6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67629" y="89663"/>
              <a:ext cx="861303" cy="27453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1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Otro</a:t>
              </a:r>
            </a:p>
          </p:txBody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C33BF43-4120-F4D0-3A82-A303CE651BF7}"/>
              </a:ext>
            </a:extLst>
          </p:cNvPr>
          <p:cNvSpPr txBox="1"/>
          <p:nvPr/>
        </p:nvSpPr>
        <p:spPr>
          <a:xfrm>
            <a:off x="304707" y="2672087"/>
            <a:ext cx="6477000" cy="379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CL" sz="1800" b="1" dirty="0">
                <a:solidFill>
                  <a:schemeClr val="accent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Género</a:t>
            </a:r>
            <a:endParaRPr lang="es-CL" sz="1400" dirty="0">
              <a:solidFill>
                <a:schemeClr val="accent5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Chart 615">
            <a:extLst>
              <a:ext uri="{FF2B5EF4-FFF2-40B4-BE49-F238E27FC236}">
                <a16:creationId xmlns:a16="http://schemas.microsoft.com/office/drawing/2014/main" id="{B84F5EB1-85D8-0F5A-9BAA-6E77D3FCBA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17663"/>
              </p:ext>
            </p:extLst>
          </p:nvPr>
        </p:nvGraphicFramePr>
        <p:xfrm>
          <a:off x="4162546" y="3025683"/>
          <a:ext cx="1578419" cy="1980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8" name="Chart 618">
            <a:extLst>
              <a:ext uri="{FF2B5EF4-FFF2-40B4-BE49-F238E27FC236}">
                <a16:creationId xmlns:a16="http://schemas.microsoft.com/office/drawing/2014/main" id="{C578B9A7-3FCC-2E68-C4B3-F5258B1126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5656748"/>
              </p:ext>
            </p:extLst>
          </p:nvPr>
        </p:nvGraphicFramePr>
        <p:xfrm>
          <a:off x="4188006" y="4836210"/>
          <a:ext cx="1578419" cy="1980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9" name="Chart 617">
            <a:extLst>
              <a:ext uri="{FF2B5EF4-FFF2-40B4-BE49-F238E27FC236}">
                <a16:creationId xmlns:a16="http://schemas.microsoft.com/office/drawing/2014/main" id="{50C0DED9-07F3-3DB1-EEF9-2F8E0E1204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2304476"/>
              </p:ext>
            </p:extLst>
          </p:nvPr>
        </p:nvGraphicFramePr>
        <p:xfrm>
          <a:off x="6037126" y="4836210"/>
          <a:ext cx="1578419" cy="1980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0" name="Chart 614">
            <a:extLst>
              <a:ext uri="{FF2B5EF4-FFF2-40B4-BE49-F238E27FC236}">
                <a16:creationId xmlns:a16="http://schemas.microsoft.com/office/drawing/2014/main" id="{9C76A2EC-674D-14F7-0767-B9A823DE9C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5040660"/>
              </p:ext>
            </p:extLst>
          </p:nvPr>
        </p:nvGraphicFramePr>
        <p:xfrm>
          <a:off x="5903081" y="3018698"/>
          <a:ext cx="1578419" cy="1980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pSp>
        <p:nvGrpSpPr>
          <p:cNvPr id="21" name="Group 792">
            <a:extLst>
              <a:ext uri="{FF2B5EF4-FFF2-40B4-BE49-F238E27FC236}">
                <a16:creationId xmlns:a16="http://schemas.microsoft.com/office/drawing/2014/main" id="{2FB055B6-1139-0E94-878A-3268B2AAB9FF}"/>
              </a:ext>
            </a:extLst>
          </p:cNvPr>
          <p:cNvGrpSpPr/>
          <p:nvPr/>
        </p:nvGrpSpPr>
        <p:grpSpPr>
          <a:xfrm>
            <a:off x="4379877" y="6773902"/>
            <a:ext cx="3663661" cy="287466"/>
            <a:chOff x="475750" y="30991"/>
            <a:chExt cx="4185870" cy="324765"/>
          </a:xfrm>
        </p:grpSpPr>
        <p:sp>
          <p:nvSpPr>
            <p:cNvPr id="22" name="Rectangle 793">
              <a:extLst>
                <a:ext uri="{FF2B5EF4-FFF2-40B4-BE49-F238E27FC236}">
                  <a16:creationId xmlns:a16="http://schemas.microsoft.com/office/drawing/2014/main" id="{F1295D3A-FF54-9B20-5544-83CD93A445D9}"/>
                </a:ext>
              </a:extLst>
            </p:cNvPr>
            <p:cNvSpPr/>
            <p:nvPr/>
          </p:nvSpPr>
          <p:spPr bwMode="gray">
            <a:xfrm>
              <a:off x="475750" y="94177"/>
              <a:ext cx="189865" cy="189865"/>
            </a:xfrm>
            <a:prstGeom prst="rect">
              <a:avLst/>
            </a:prstGeom>
            <a:solidFill>
              <a:schemeClr val="accent1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/>
            </a:p>
          </p:txBody>
        </p:sp>
        <p:sp>
          <p:nvSpPr>
            <p:cNvPr id="23" name="Text Box 2">
              <a:extLst>
                <a:ext uri="{FF2B5EF4-FFF2-40B4-BE49-F238E27FC236}">
                  <a16:creationId xmlns:a16="http://schemas.microsoft.com/office/drawing/2014/main" id="{F1A13DD3-64EB-AF16-23B9-6A6595EA16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030" y="30991"/>
              <a:ext cx="558797" cy="26078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1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25-35</a:t>
              </a:r>
            </a:p>
          </p:txBody>
        </p:sp>
        <p:sp>
          <p:nvSpPr>
            <p:cNvPr id="24" name="Rectangle 795">
              <a:extLst>
                <a:ext uri="{FF2B5EF4-FFF2-40B4-BE49-F238E27FC236}">
                  <a16:creationId xmlns:a16="http://schemas.microsoft.com/office/drawing/2014/main" id="{1C25AF1C-27D1-431B-54DA-ABAB72BEF25F}"/>
                </a:ext>
              </a:extLst>
            </p:cNvPr>
            <p:cNvSpPr/>
            <p:nvPr/>
          </p:nvSpPr>
          <p:spPr bwMode="gray">
            <a:xfrm>
              <a:off x="1378370" y="93907"/>
              <a:ext cx="189865" cy="189865"/>
            </a:xfrm>
            <a:prstGeom prst="rect">
              <a:avLst/>
            </a:prstGeom>
            <a:solidFill>
              <a:schemeClr val="accent3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BDCF485B-EC48-C6DF-71E3-B3ACB31C40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4245" y="47145"/>
              <a:ext cx="592733" cy="3086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1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36-45</a:t>
              </a:r>
            </a:p>
          </p:txBody>
        </p:sp>
        <p:sp>
          <p:nvSpPr>
            <p:cNvPr id="26" name="Rectangle 797">
              <a:extLst>
                <a:ext uri="{FF2B5EF4-FFF2-40B4-BE49-F238E27FC236}">
                  <a16:creationId xmlns:a16="http://schemas.microsoft.com/office/drawing/2014/main" id="{20C87828-8D7D-FA31-A43E-1282C090B381}"/>
                </a:ext>
              </a:extLst>
            </p:cNvPr>
            <p:cNvSpPr/>
            <p:nvPr/>
          </p:nvSpPr>
          <p:spPr bwMode="gray">
            <a:xfrm>
              <a:off x="2309475" y="94112"/>
              <a:ext cx="189865" cy="189865"/>
            </a:xfrm>
            <a:prstGeom prst="rect">
              <a:avLst/>
            </a:prstGeom>
            <a:solidFill>
              <a:srgbClr val="855B7E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/>
            </a:p>
          </p:txBody>
        </p:sp>
        <p:sp>
          <p:nvSpPr>
            <p:cNvPr id="27" name="Text Box 2">
              <a:extLst>
                <a:ext uri="{FF2B5EF4-FFF2-40B4-BE49-F238E27FC236}">
                  <a16:creationId xmlns:a16="http://schemas.microsoft.com/office/drawing/2014/main" id="{4D118CB1-FFEB-AF09-EC11-2D3F90C73E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9083" y="47082"/>
              <a:ext cx="602774" cy="30846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1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46-55</a:t>
              </a:r>
            </a:p>
          </p:txBody>
        </p:sp>
        <p:sp>
          <p:nvSpPr>
            <p:cNvPr id="28" name="Rectangle 799">
              <a:extLst>
                <a:ext uri="{FF2B5EF4-FFF2-40B4-BE49-F238E27FC236}">
                  <a16:creationId xmlns:a16="http://schemas.microsoft.com/office/drawing/2014/main" id="{4B00EC6F-D9E2-A614-159D-BAC6298026F5}"/>
                </a:ext>
              </a:extLst>
            </p:cNvPr>
            <p:cNvSpPr/>
            <p:nvPr/>
          </p:nvSpPr>
          <p:spPr bwMode="gray">
            <a:xfrm>
              <a:off x="3102027" y="93906"/>
              <a:ext cx="189865" cy="189865"/>
            </a:xfrm>
            <a:prstGeom prst="rect">
              <a:avLst/>
            </a:prstGeom>
            <a:solidFill>
              <a:srgbClr val="046446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/>
            </a:p>
          </p:txBody>
        </p:sp>
        <p:sp>
          <p:nvSpPr>
            <p:cNvPr id="29" name="Text Box 2">
              <a:extLst>
                <a:ext uri="{FF2B5EF4-FFF2-40B4-BE49-F238E27FC236}">
                  <a16:creationId xmlns:a16="http://schemas.microsoft.com/office/drawing/2014/main" id="{4B239C3B-29BC-638F-6EDA-DEF1E8EE68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91170" y="47146"/>
              <a:ext cx="1370450" cy="3086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1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56-66 (o mayor)</a:t>
              </a:r>
            </a:p>
          </p:txBody>
        </p:sp>
      </p:grpSp>
      <p:sp>
        <p:nvSpPr>
          <p:cNvPr id="31" name="CuadroTexto 30">
            <a:extLst>
              <a:ext uri="{FF2B5EF4-FFF2-40B4-BE49-F238E27FC236}">
                <a16:creationId xmlns:a16="http://schemas.microsoft.com/office/drawing/2014/main" id="{70735BC4-5C6F-FD9F-6708-B6DAD4A86B36}"/>
              </a:ext>
            </a:extLst>
          </p:cNvPr>
          <p:cNvSpPr txBox="1"/>
          <p:nvPr/>
        </p:nvSpPr>
        <p:spPr>
          <a:xfrm>
            <a:off x="3291460" y="2798950"/>
            <a:ext cx="5307571" cy="4959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CL" sz="1200" b="1" dirty="0">
                <a:solidFill>
                  <a:schemeClr val="accent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¿En cuál de los siguientes rangos etarios se encuentra usted?</a:t>
            </a:r>
            <a:endParaRPr lang="es-CL" sz="1050" dirty="0">
              <a:solidFill>
                <a:schemeClr val="accent5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2" name="Chart 622">
            <a:extLst>
              <a:ext uri="{FF2B5EF4-FFF2-40B4-BE49-F238E27FC236}">
                <a16:creationId xmlns:a16="http://schemas.microsoft.com/office/drawing/2014/main" id="{F61FD840-6857-4A3B-ED21-0986D82AB3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43895"/>
              </p:ext>
            </p:extLst>
          </p:nvPr>
        </p:nvGraphicFramePr>
        <p:xfrm>
          <a:off x="5984835" y="461476"/>
          <a:ext cx="1735893" cy="1835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33" name="Chart 621">
            <a:extLst>
              <a:ext uri="{FF2B5EF4-FFF2-40B4-BE49-F238E27FC236}">
                <a16:creationId xmlns:a16="http://schemas.microsoft.com/office/drawing/2014/main" id="{93508BD7-2589-AEF0-7783-2BD7E78133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7477563"/>
              </p:ext>
            </p:extLst>
          </p:nvPr>
        </p:nvGraphicFramePr>
        <p:xfrm>
          <a:off x="9478605" y="462746"/>
          <a:ext cx="1735893" cy="1835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34" name="Chart 620">
            <a:extLst>
              <a:ext uri="{FF2B5EF4-FFF2-40B4-BE49-F238E27FC236}">
                <a16:creationId xmlns:a16="http://schemas.microsoft.com/office/drawing/2014/main" id="{1D0015D6-049E-060C-B3DE-3DEDC7CE71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0476233"/>
              </p:ext>
            </p:extLst>
          </p:nvPr>
        </p:nvGraphicFramePr>
        <p:xfrm>
          <a:off x="11224855" y="462746"/>
          <a:ext cx="1735893" cy="1835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35" name="Chart 619">
            <a:extLst>
              <a:ext uri="{FF2B5EF4-FFF2-40B4-BE49-F238E27FC236}">
                <a16:creationId xmlns:a16="http://schemas.microsoft.com/office/drawing/2014/main" id="{C540CA66-E330-1A93-6851-328C613E0F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2717361"/>
              </p:ext>
            </p:extLst>
          </p:nvPr>
        </p:nvGraphicFramePr>
        <p:xfrm>
          <a:off x="7731085" y="460206"/>
          <a:ext cx="1735893" cy="18359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pSp>
        <p:nvGrpSpPr>
          <p:cNvPr id="36" name="Group 801">
            <a:extLst>
              <a:ext uri="{FF2B5EF4-FFF2-40B4-BE49-F238E27FC236}">
                <a16:creationId xmlns:a16="http://schemas.microsoft.com/office/drawing/2014/main" id="{F48CD431-1175-C6C4-1C69-AACA87C8DFE8}"/>
              </a:ext>
            </a:extLst>
          </p:cNvPr>
          <p:cNvGrpSpPr/>
          <p:nvPr/>
        </p:nvGrpSpPr>
        <p:grpSpPr>
          <a:xfrm>
            <a:off x="7567472" y="2408723"/>
            <a:ext cx="4416009" cy="266525"/>
            <a:chOff x="475750" y="30991"/>
            <a:chExt cx="4587861" cy="324765"/>
          </a:xfrm>
        </p:grpSpPr>
        <p:sp>
          <p:nvSpPr>
            <p:cNvPr id="37" name="Rectangle 802">
              <a:extLst>
                <a:ext uri="{FF2B5EF4-FFF2-40B4-BE49-F238E27FC236}">
                  <a16:creationId xmlns:a16="http://schemas.microsoft.com/office/drawing/2014/main" id="{84F11FD3-45C8-89D0-A948-EA337296BF6F}"/>
                </a:ext>
              </a:extLst>
            </p:cNvPr>
            <p:cNvSpPr/>
            <p:nvPr/>
          </p:nvSpPr>
          <p:spPr bwMode="gray">
            <a:xfrm>
              <a:off x="475750" y="94177"/>
              <a:ext cx="189865" cy="189865"/>
            </a:xfrm>
            <a:prstGeom prst="rect">
              <a:avLst/>
            </a:prstGeom>
            <a:solidFill>
              <a:schemeClr val="accent1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/>
            </a:p>
          </p:txBody>
        </p:sp>
        <p:sp>
          <p:nvSpPr>
            <p:cNvPr id="38" name="Text Box 2">
              <a:extLst>
                <a:ext uri="{FF2B5EF4-FFF2-40B4-BE49-F238E27FC236}">
                  <a16:creationId xmlns:a16="http://schemas.microsoft.com/office/drawing/2014/main" id="{87AB1ADD-79D5-E043-6D52-2427B79C1A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001" y="30991"/>
              <a:ext cx="759754" cy="26078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1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0-2 años</a:t>
              </a:r>
            </a:p>
          </p:txBody>
        </p:sp>
        <p:sp>
          <p:nvSpPr>
            <p:cNvPr id="39" name="Rectangle 804">
              <a:extLst>
                <a:ext uri="{FF2B5EF4-FFF2-40B4-BE49-F238E27FC236}">
                  <a16:creationId xmlns:a16="http://schemas.microsoft.com/office/drawing/2014/main" id="{7D0FDFBD-A56D-3F33-6808-0D01C28A31B3}"/>
                </a:ext>
              </a:extLst>
            </p:cNvPr>
            <p:cNvSpPr/>
            <p:nvPr/>
          </p:nvSpPr>
          <p:spPr bwMode="gray">
            <a:xfrm>
              <a:off x="1472272" y="93906"/>
              <a:ext cx="189865" cy="189865"/>
            </a:xfrm>
            <a:prstGeom prst="rect">
              <a:avLst/>
            </a:prstGeom>
            <a:solidFill>
              <a:schemeClr val="accent3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/>
            </a:p>
          </p:txBody>
        </p:sp>
        <p:sp>
          <p:nvSpPr>
            <p:cNvPr id="40" name="Text Box 2">
              <a:extLst>
                <a:ext uri="{FF2B5EF4-FFF2-40B4-BE49-F238E27FC236}">
                  <a16:creationId xmlns:a16="http://schemas.microsoft.com/office/drawing/2014/main" id="{E8E16311-7882-2E6A-4915-34C804F504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2133" y="47146"/>
              <a:ext cx="766284" cy="3086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1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3-5 años</a:t>
              </a:r>
            </a:p>
          </p:txBody>
        </p:sp>
        <p:sp>
          <p:nvSpPr>
            <p:cNvPr id="41" name="Rectangle 806">
              <a:extLst>
                <a:ext uri="{FF2B5EF4-FFF2-40B4-BE49-F238E27FC236}">
                  <a16:creationId xmlns:a16="http://schemas.microsoft.com/office/drawing/2014/main" id="{048D1191-9F33-56D4-399C-C73395C1F868}"/>
                </a:ext>
              </a:extLst>
            </p:cNvPr>
            <p:cNvSpPr/>
            <p:nvPr/>
          </p:nvSpPr>
          <p:spPr bwMode="gray">
            <a:xfrm>
              <a:off x="2445347" y="93906"/>
              <a:ext cx="189865" cy="189865"/>
            </a:xfrm>
            <a:prstGeom prst="rect">
              <a:avLst/>
            </a:prstGeom>
            <a:solidFill>
              <a:srgbClr val="855B7E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/>
            </a:p>
          </p:txBody>
        </p:sp>
        <p:sp>
          <p:nvSpPr>
            <p:cNvPr id="42" name="Text Box 2">
              <a:extLst>
                <a:ext uri="{FF2B5EF4-FFF2-40B4-BE49-F238E27FC236}">
                  <a16:creationId xmlns:a16="http://schemas.microsoft.com/office/drawing/2014/main" id="{951E64AA-6519-66E7-5D65-B91EBCCAEF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4713" y="42895"/>
              <a:ext cx="809869" cy="30846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1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6-10 años</a:t>
              </a:r>
            </a:p>
          </p:txBody>
        </p:sp>
        <p:sp>
          <p:nvSpPr>
            <p:cNvPr id="43" name="Rectangle 808">
              <a:extLst>
                <a:ext uri="{FF2B5EF4-FFF2-40B4-BE49-F238E27FC236}">
                  <a16:creationId xmlns:a16="http://schemas.microsoft.com/office/drawing/2014/main" id="{60D32434-6FF1-647B-AF79-2C0D14E9AC25}"/>
                </a:ext>
              </a:extLst>
            </p:cNvPr>
            <p:cNvSpPr/>
            <p:nvPr/>
          </p:nvSpPr>
          <p:spPr bwMode="gray">
            <a:xfrm>
              <a:off x="3467925" y="93906"/>
              <a:ext cx="189865" cy="189865"/>
            </a:xfrm>
            <a:prstGeom prst="rect">
              <a:avLst/>
            </a:prstGeom>
            <a:solidFill>
              <a:srgbClr val="046446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/>
            </a:p>
          </p:txBody>
        </p:sp>
        <p:sp>
          <p:nvSpPr>
            <p:cNvPr id="44" name="Text Box 2">
              <a:extLst>
                <a:ext uri="{FF2B5EF4-FFF2-40B4-BE49-F238E27FC236}">
                  <a16:creationId xmlns:a16="http://schemas.microsoft.com/office/drawing/2014/main" id="{3E9A0BAE-DA6A-F8F9-7CA0-DBE2970743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3161" y="38762"/>
              <a:ext cx="1370450" cy="3086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1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Más de 10 años</a:t>
              </a:r>
            </a:p>
          </p:txBody>
        </p:sp>
      </p:grpSp>
      <p:sp>
        <p:nvSpPr>
          <p:cNvPr id="46" name="CuadroTexto 45">
            <a:extLst>
              <a:ext uri="{FF2B5EF4-FFF2-40B4-BE49-F238E27FC236}">
                <a16:creationId xmlns:a16="http://schemas.microsoft.com/office/drawing/2014/main" id="{29883146-135F-762A-4FAA-C2A9B72505F6}"/>
              </a:ext>
            </a:extLst>
          </p:cNvPr>
          <p:cNvSpPr txBox="1"/>
          <p:nvPr/>
        </p:nvSpPr>
        <p:spPr>
          <a:xfrm>
            <a:off x="6124823" y="23009"/>
            <a:ext cx="6477000" cy="5631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CL" sz="1400" b="1" dirty="0">
                <a:solidFill>
                  <a:schemeClr val="accent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¿Cuántos años ha practicado el derecho en el ámbito de la Libre Competencia?</a:t>
            </a:r>
            <a:endParaRPr lang="es-CL" sz="1100" dirty="0">
              <a:solidFill>
                <a:schemeClr val="accent5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object 4">
            <a:extLst>
              <a:ext uri="{FF2B5EF4-FFF2-40B4-BE49-F238E27FC236}">
                <a16:creationId xmlns:a16="http://schemas.microsoft.com/office/drawing/2014/main" id="{D3CB888A-6293-91DD-D688-8EE643AFCE06}"/>
              </a:ext>
            </a:extLst>
          </p:cNvPr>
          <p:cNvSpPr txBox="1"/>
          <p:nvPr/>
        </p:nvSpPr>
        <p:spPr>
          <a:xfrm>
            <a:off x="93298" y="1127121"/>
            <a:ext cx="3166487" cy="795731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12700">
              <a:spcBef>
                <a:spcPts val="425"/>
              </a:spcBef>
              <a:tabLst>
                <a:tab pos="2557780" algn="l"/>
              </a:tabLst>
            </a:pPr>
            <a:r>
              <a:rPr lang="es-ES" sz="2400" b="1" spc="15" dirty="0">
                <a:solidFill>
                  <a:schemeClr val="accent2"/>
                </a:solidFill>
                <a:latin typeface="Arial"/>
                <a:cs typeface="Arial"/>
              </a:rPr>
              <a:t>PERFIL DE LOS ENCUESTADOS</a:t>
            </a:r>
          </a:p>
        </p:txBody>
      </p:sp>
      <p:graphicFrame>
        <p:nvGraphicFramePr>
          <p:cNvPr id="52" name="Chart 628">
            <a:extLst>
              <a:ext uri="{FF2B5EF4-FFF2-40B4-BE49-F238E27FC236}">
                <a16:creationId xmlns:a16="http://schemas.microsoft.com/office/drawing/2014/main" id="{70698259-EA73-7E43-6AF5-DCCCD3F20C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2836156"/>
              </p:ext>
            </p:extLst>
          </p:nvPr>
        </p:nvGraphicFramePr>
        <p:xfrm>
          <a:off x="7930529" y="3662622"/>
          <a:ext cx="4209603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54" name="CuadroTexto 53">
            <a:extLst>
              <a:ext uri="{FF2B5EF4-FFF2-40B4-BE49-F238E27FC236}">
                <a16:creationId xmlns:a16="http://schemas.microsoft.com/office/drawing/2014/main" id="{ADB26092-44C7-C8AD-A908-80441AD89C88}"/>
              </a:ext>
            </a:extLst>
          </p:cNvPr>
          <p:cNvSpPr txBox="1"/>
          <p:nvPr/>
        </p:nvSpPr>
        <p:spPr>
          <a:xfrm>
            <a:off x="8311583" y="3042640"/>
            <a:ext cx="6477000" cy="379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CL" sz="1800" b="1" dirty="0">
                <a:solidFill>
                  <a:schemeClr val="accent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¿Cuál es su nivel de estudios?</a:t>
            </a:r>
            <a:endParaRPr lang="es-CL" sz="1400" dirty="0">
              <a:solidFill>
                <a:schemeClr val="accent5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5" name="Chart 633">
            <a:extLst>
              <a:ext uri="{FF2B5EF4-FFF2-40B4-BE49-F238E27FC236}">
                <a16:creationId xmlns:a16="http://schemas.microsoft.com/office/drawing/2014/main" id="{A09EDA39-A667-D2F9-0A71-CB21A83E95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1080577"/>
              </p:ext>
            </p:extLst>
          </p:nvPr>
        </p:nvGraphicFramePr>
        <p:xfrm>
          <a:off x="2713882" y="866861"/>
          <a:ext cx="3291308" cy="2010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sp>
        <p:nvSpPr>
          <p:cNvPr id="57" name="CuadroTexto 56">
            <a:extLst>
              <a:ext uri="{FF2B5EF4-FFF2-40B4-BE49-F238E27FC236}">
                <a16:creationId xmlns:a16="http://schemas.microsoft.com/office/drawing/2014/main" id="{2DCF9A27-8380-2449-CC0C-133331F13770}"/>
              </a:ext>
            </a:extLst>
          </p:cNvPr>
          <p:cNvSpPr txBox="1"/>
          <p:nvPr/>
        </p:nvSpPr>
        <p:spPr>
          <a:xfrm>
            <a:off x="2472966" y="0"/>
            <a:ext cx="3883843" cy="7257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194945" algn="l"/>
                <a:tab pos="3329305" algn="ctr"/>
              </a:tabLst>
            </a:pPr>
            <a:r>
              <a:rPr lang="es-CL" sz="1200" b="1" dirty="0">
                <a:solidFill>
                  <a:schemeClr val="accent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Aproximadamente ¿Hasta qué porcentaje de su trabajo considera que destina a la práctica en Libre Competencia?</a:t>
            </a:r>
            <a:endParaRPr lang="es-CL" sz="1050" dirty="0">
              <a:solidFill>
                <a:schemeClr val="accent5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511">
            <a:extLst>
              <a:ext uri="{FF2B5EF4-FFF2-40B4-BE49-F238E27FC236}">
                <a16:creationId xmlns:a16="http://schemas.microsoft.com/office/drawing/2014/main" id="{B4526102-45F9-5334-397A-EF5A56FAC3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3640073"/>
              </p:ext>
            </p:extLst>
          </p:nvPr>
        </p:nvGraphicFramePr>
        <p:xfrm>
          <a:off x="5257800" y="1913037"/>
          <a:ext cx="6858000" cy="382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" name="Group 48">
            <a:extLst>
              <a:ext uri="{FF2B5EF4-FFF2-40B4-BE49-F238E27FC236}">
                <a16:creationId xmlns:a16="http://schemas.microsoft.com/office/drawing/2014/main" id="{6EB07A4D-2020-0DC5-39F7-989D8599DC36}"/>
              </a:ext>
            </a:extLst>
          </p:cNvPr>
          <p:cNvGrpSpPr/>
          <p:nvPr/>
        </p:nvGrpSpPr>
        <p:grpSpPr>
          <a:xfrm>
            <a:off x="6705600" y="5875437"/>
            <a:ext cx="4800600" cy="457200"/>
            <a:chOff x="417067" y="38762"/>
            <a:chExt cx="3268172" cy="316989"/>
          </a:xfrm>
        </p:grpSpPr>
        <p:sp>
          <p:nvSpPr>
            <p:cNvPr id="7" name="Rectangle 49">
              <a:extLst>
                <a:ext uri="{FF2B5EF4-FFF2-40B4-BE49-F238E27FC236}">
                  <a16:creationId xmlns:a16="http://schemas.microsoft.com/office/drawing/2014/main" id="{A6794D1B-FC2C-C7DF-B6D6-003BC142D7FE}"/>
                </a:ext>
              </a:extLst>
            </p:cNvPr>
            <p:cNvSpPr/>
            <p:nvPr/>
          </p:nvSpPr>
          <p:spPr bwMode="gray">
            <a:xfrm>
              <a:off x="417067" y="94177"/>
              <a:ext cx="189865" cy="189865"/>
            </a:xfrm>
            <a:prstGeom prst="rect">
              <a:avLst/>
            </a:prstGeom>
            <a:solidFill>
              <a:schemeClr val="accent1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/>
            </a:p>
          </p:txBody>
        </p:sp>
        <p:sp>
          <p:nvSpPr>
            <p:cNvPr id="8" name="Text Box 2">
              <a:extLst>
                <a:ext uri="{FF2B5EF4-FFF2-40B4-BE49-F238E27FC236}">
                  <a16:creationId xmlns:a16="http://schemas.microsoft.com/office/drawing/2014/main" id="{34173FEC-D3D2-8856-C340-096EE59038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927" y="47141"/>
              <a:ext cx="578199" cy="30023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1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Chile</a:t>
              </a:r>
            </a:p>
          </p:txBody>
        </p:sp>
        <p:sp>
          <p:nvSpPr>
            <p:cNvPr id="9" name="Rectangle 52">
              <a:extLst>
                <a:ext uri="{FF2B5EF4-FFF2-40B4-BE49-F238E27FC236}">
                  <a16:creationId xmlns:a16="http://schemas.microsoft.com/office/drawing/2014/main" id="{F41C78C7-12BE-8C56-C373-3F1EB11AB360}"/>
                </a:ext>
              </a:extLst>
            </p:cNvPr>
            <p:cNvSpPr/>
            <p:nvPr/>
          </p:nvSpPr>
          <p:spPr bwMode="gray">
            <a:xfrm>
              <a:off x="1185126" y="93906"/>
              <a:ext cx="189865" cy="189865"/>
            </a:xfrm>
            <a:prstGeom prst="rect">
              <a:avLst/>
            </a:prstGeom>
            <a:solidFill>
              <a:schemeClr val="accent2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/>
            </a:p>
          </p:txBody>
        </p:sp>
        <p:sp>
          <p:nvSpPr>
            <p:cNvPr id="10" name="Text Box 2">
              <a:extLst>
                <a:ext uri="{FF2B5EF4-FFF2-40B4-BE49-F238E27FC236}">
                  <a16:creationId xmlns:a16="http://schemas.microsoft.com/office/drawing/2014/main" id="{904549C1-81C8-2404-2881-19EF5A56FE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4991" y="47141"/>
              <a:ext cx="794804" cy="3086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1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Colombia</a:t>
              </a:r>
            </a:p>
          </p:txBody>
        </p:sp>
        <p:sp>
          <p:nvSpPr>
            <p:cNvPr id="11" name="Rectangle 54">
              <a:extLst>
                <a:ext uri="{FF2B5EF4-FFF2-40B4-BE49-F238E27FC236}">
                  <a16:creationId xmlns:a16="http://schemas.microsoft.com/office/drawing/2014/main" id="{6E509200-16A6-74D2-D689-7A20D11CA190}"/>
                </a:ext>
              </a:extLst>
            </p:cNvPr>
            <p:cNvSpPr/>
            <p:nvPr/>
          </p:nvSpPr>
          <p:spPr bwMode="gray">
            <a:xfrm>
              <a:off x="2128317" y="93906"/>
              <a:ext cx="189865" cy="189865"/>
            </a:xfrm>
            <a:prstGeom prst="rect">
              <a:avLst/>
            </a:prstGeom>
            <a:solidFill>
              <a:schemeClr val="accent3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/>
            </a:p>
          </p:txBody>
        </p:sp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8F730EE7-181E-1200-6BEF-D987526D09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7965" y="42875"/>
              <a:ext cx="683439" cy="30846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1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Ecuador</a:t>
              </a:r>
            </a:p>
          </p:txBody>
        </p:sp>
        <p:sp>
          <p:nvSpPr>
            <p:cNvPr id="13" name="Rectangle 59">
              <a:extLst>
                <a:ext uri="{FF2B5EF4-FFF2-40B4-BE49-F238E27FC236}">
                  <a16:creationId xmlns:a16="http://schemas.microsoft.com/office/drawing/2014/main" id="{1EFFD6A0-C170-DFFB-CC11-3E5A18F6E155}"/>
                </a:ext>
              </a:extLst>
            </p:cNvPr>
            <p:cNvSpPr/>
            <p:nvPr/>
          </p:nvSpPr>
          <p:spPr bwMode="gray">
            <a:xfrm>
              <a:off x="3001700" y="93906"/>
              <a:ext cx="189865" cy="189865"/>
            </a:xfrm>
            <a:prstGeom prst="rect">
              <a:avLst/>
            </a:prstGeom>
            <a:solidFill>
              <a:schemeClr val="accent4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/>
            </a:p>
          </p:txBody>
        </p:sp>
        <p:sp>
          <p:nvSpPr>
            <p:cNvPr id="14" name="Text Box 2">
              <a:extLst>
                <a:ext uri="{FF2B5EF4-FFF2-40B4-BE49-F238E27FC236}">
                  <a16:creationId xmlns:a16="http://schemas.microsoft.com/office/drawing/2014/main" id="{07F35BA8-C49E-AFC1-96CE-0BA17D2E98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1249" y="38762"/>
              <a:ext cx="493990" cy="3086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1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Perú</a:t>
              </a:r>
            </a:p>
          </p:txBody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D754DB5-ADF5-2BDD-8109-7C3632295950}"/>
              </a:ext>
            </a:extLst>
          </p:cNvPr>
          <p:cNvSpPr txBox="1"/>
          <p:nvPr/>
        </p:nvSpPr>
        <p:spPr>
          <a:xfrm>
            <a:off x="5257800" y="1082675"/>
            <a:ext cx="6477000" cy="702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b="1" spc="15" dirty="0">
                <a:solidFill>
                  <a:srgbClr val="00A6B8"/>
                </a:solidFill>
                <a:latin typeface="Arial"/>
                <a:cs typeface="Arial"/>
              </a:rPr>
              <a:t>Grado de disuasión general que produce la actual institucionalidad de Libre Competencia.</a:t>
            </a:r>
            <a:endParaRPr lang="es-CL" b="1" spc="15" dirty="0">
              <a:solidFill>
                <a:srgbClr val="00A6B8"/>
              </a:solidFill>
              <a:latin typeface="Arial"/>
              <a:cs typeface="Arial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44842AF-F04B-6272-374F-C156D30FE7E0}"/>
              </a:ext>
            </a:extLst>
          </p:cNvPr>
          <p:cNvSpPr txBox="1"/>
          <p:nvPr/>
        </p:nvSpPr>
        <p:spPr>
          <a:xfrm>
            <a:off x="533400" y="2933464"/>
            <a:ext cx="3733800" cy="740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000" b="1" spc="15" dirty="0">
                <a:solidFill>
                  <a:schemeClr val="accent2"/>
                </a:solidFill>
                <a:highlight>
                  <a:srgbClr val="00FF00"/>
                </a:highlight>
                <a:latin typeface="Arial"/>
                <a:cs typeface="Arial"/>
              </a:rPr>
              <a:t>DISUASIÓN</a:t>
            </a:r>
            <a:endParaRPr lang="es-CL" sz="4000" b="1" spc="15" dirty="0">
              <a:solidFill>
                <a:schemeClr val="accent2"/>
              </a:solidFill>
              <a:highlight>
                <a:srgbClr val="00FF00"/>
              </a:highlight>
              <a:latin typeface="Arial"/>
              <a:cs typeface="Arial"/>
            </a:endParaRPr>
          </a:p>
        </p:txBody>
      </p:sp>
      <p:pic>
        <p:nvPicPr>
          <p:cNvPr id="18" name="Picture 233">
            <a:extLst>
              <a:ext uri="{FF2B5EF4-FFF2-40B4-BE49-F238E27FC236}">
                <a16:creationId xmlns:a16="http://schemas.microsoft.com/office/drawing/2014/main" id="{C5236DEE-7CCE-BF8F-BE75-D8E70E57E4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1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996" b="79848" l="9974" r="89770">
                        <a14:foregroundMark x1="29156" y1="26996" x2="29156" y2="26996"/>
                        <a14:foregroundMark x1="17136" y1="72243" x2="17136" y2="72243"/>
                        <a14:foregroundMark x1="22251" y1="73764" x2="22251" y2="73764"/>
                        <a14:foregroundMark x1="39898" y1="74525" x2="39898" y2="74525"/>
                        <a14:foregroundMark x1="46803" y1="73764" x2="46803" y2="73764"/>
                        <a14:foregroundMark x1="49872" y1="72243" x2="49872" y2="72243"/>
                        <a14:foregroundMark x1="55754" y1="74525" x2="55754" y2="74525"/>
                        <a14:foregroundMark x1="60102" y1="73384" x2="60102" y2="73384"/>
                        <a14:foregroundMark x1="63939" y1="72624" x2="63939" y2="72624"/>
                        <a14:foregroundMark x1="66240" y1="73384" x2="66240" y2="73384"/>
                        <a14:foregroundMark x1="70844" y1="72243" x2="70844" y2="72243"/>
                        <a14:foregroundMark x1="74936" y1="73004" x2="74936" y2="73004"/>
                        <a14:foregroundMark x1="79028" y1="72624" x2="79028" y2="72624"/>
                        <a14:foregroundMark x1="78517" y1="69582" x2="78517" y2="69582"/>
                        <a14:foregroundMark x1="82864" y1="73384" x2="82864" y2="73384"/>
                        <a14:foregroundMark x1="28389" y1="73764" x2="28389" y2="73764"/>
                        <a14:foregroundMark x1="30179" y1="73004" x2="30179" y2="73004"/>
                        <a14:foregroundMark x1="32737" y1="72624" x2="32737" y2="72624"/>
                        <a14:foregroundMark x1="33504" y1="71483" x2="33504" y2="71483"/>
                        <a14:foregroundMark x1="35294" y1="72624" x2="35294" y2="72624"/>
                        <a14:foregroundMark x1="35294" y1="73764" x2="35294" y2="73764"/>
                        <a14:foregroundMark x1="35550" y1="76046" x2="35550" y2="76046"/>
                        <a14:foregroundMark x1="19949" y1="70342" x2="28389" y2="72624"/>
                        <a14:foregroundMark x1="19949" y1="75665" x2="21483" y2="73004"/>
                        <a14:foregroundMark x1="23018" y1="71863" x2="26598" y2="76046"/>
                        <a14:foregroundMark x1="26343" y1="73764" x2="30691" y2="76046"/>
                        <a14:foregroundMark x1="30435" y1="71483" x2="34783" y2="74525"/>
                        <a14:foregroundMark x1="36061" y1="73004" x2="36061" y2="72624"/>
                        <a14:foregroundMark x1="34015" y1="71863" x2="30179" y2="70722"/>
                        <a14:foregroundMark x1="29156" y1="73004" x2="23274" y2="73004"/>
                        <a14:foregroundMark x1="24808" y1="76806" x2="18670" y2="76806"/>
                        <a14:foregroundMark x1="18926" y1="75665" x2="20205" y2="71863"/>
                        <a14:foregroundMark x1="23274" y1="76046" x2="35806" y2="756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881" b="13490"/>
          <a:stretch/>
        </p:blipFill>
        <p:spPr bwMode="auto">
          <a:xfrm>
            <a:off x="209397" y="6130293"/>
            <a:ext cx="2185122" cy="9656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44224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B428456F-979A-667D-DA6C-7CB5409C2A7A}"/>
              </a:ext>
            </a:extLst>
          </p:cNvPr>
          <p:cNvSpPr txBox="1"/>
          <p:nvPr/>
        </p:nvSpPr>
        <p:spPr>
          <a:xfrm>
            <a:off x="4546600" y="498751"/>
            <a:ext cx="7645400" cy="702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b="1" spc="15" dirty="0">
                <a:solidFill>
                  <a:srgbClr val="00A6B8"/>
                </a:solidFill>
                <a:latin typeface="Arial"/>
                <a:cs typeface="Arial"/>
              </a:rPr>
              <a:t>Nivel de resguardo de la información confidencial o reservada entregada por sus clientes durante los procedimientos.</a:t>
            </a:r>
            <a:endParaRPr lang="es-CL" b="1" spc="15" dirty="0">
              <a:solidFill>
                <a:srgbClr val="00A6B8"/>
              </a:solidFill>
              <a:latin typeface="Arial"/>
              <a:cs typeface="Arial"/>
            </a:endParaRPr>
          </a:p>
        </p:txBody>
      </p:sp>
      <p:grpSp>
        <p:nvGrpSpPr>
          <p:cNvPr id="7" name="Group 48">
            <a:extLst>
              <a:ext uri="{FF2B5EF4-FFF2-40B4-BE49-F238E27FC236}">
                <a16:creationId xmlns:a16="http://schemas.microsoft.com/office/drawing/2014/main" id="{08A1440F-537E-C675-869D-E596A8F2D6A6}"/>
              </a:ext>
            </a:extLst>
          </p:cNvPr>
          <p:cNvGrpSpPr/>
          <p:nvPr/>
        </p:nvGrpSpPr>
        <p:grpSpPr>
          <a:xfrm>
            <a:off x="5651500" y="6363205"/>
            <a:ext cx="4800600" cy="457200"/>
            <a:chOff x="417067" y="38762"/>
            <a:chExt cx="3268172" cy="316989"/>
          </a:xfrm>
        </p:grpSpPr>
        <p:sp>
          <p:nvSpPr>
            <p:cNvPr id="8" name="Rectangle 49">
              <a:extLst>
                <a:ext uri="{FF2B5EF4-FFF2-40B4-BE49-F238E27FC236}">
                  <a16:creationId xmlns:a16="http://schemas.microsoft.com/office/drawing/2014/main" id="{CC3DE8E2-3C49-B472-CC0B-BE60CA59BB35}"/>
                </a:ext>
              </a:extLst>
            </p:cNvPr>
            <p:cNvSpPr/>
            <p:nvPr/>
          </p:nvSpPr>
          <p:spPr bwMode="gray">
            <a:xfrm>
              <a:off x="417067" y="94177"/>
              <a:ext cx="189865" cy="189865"/>
            </a:xfrm>
            <a:prstGeom prst="rect">
              <a:avLst/>
            </a:prstGeom>
            <a:solidFill>
              <a:schemeClr val="accent1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/>
            </a:p>
          </p:txBody>
        </p:sp>
        <p:sp>
          <p:nvSpPr>
            <p:cNvPr id="9" name="Text Box 2">
              <a:extLst>
                <a:ext uri="{FF2B5EF4-FFF2-40B4-BE49-F238E27FC236}">
                  <a16:creationId xmlns:a16="http://schemas.microsoft.com/office/drawing/2014/main" id="{5E953E1C-D4B3-23D6-17E9-10AD86808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927" y="47141"/>
              <a:ext cx="578199" cy="30023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1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Chile</a:t>
              </a:r>
            </a:p>
          </p:txBody>
        </p:sp>
        <p:sp>
          <p:nvSpPr>
            <p:cNvPr id="10" name="Rectangle 52">
              <a:extLst>
                <a:ext uri="{FF2B5EF4-FFF2-40B4-BE49-F238E27FC236}">
                  <a16:creationId xmlns:a16="http://schemas.microsoft.com/office/drawing/2014/main" id="{475DFE47-9788-19AC-3696-90D4F1E56CA2}"/>
                </a:ext>
              </a:extLst>
            </p:cNvPr>
            <p:cNvSpPr/>
            <p:nvPr/>
          </p:nvSpPr>
          <p:spPr bwMode="gray">
            <a:xfrm>
              <a:off x="1185126" y="93906"/>
              <a:ext cx="189865" cy="189865"/>
            </a:xfrm>
            <a:prstGeom prst="rect">
              <a:avLst/>
            </a:prstGeom>
            <a:solidFill>
              <a:schemeClr val="accent2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/>
            </a:p>
          </p:txBody>
        </p:sp>
        <p:sp>
          <p:nvSpPr>
            <p:cNvPr id="11" name="Text Box 2">
              <a:extLst>
                <a:ext uri="{FF2B5EF4-FFF2-40B4-BE49-F238E27FC236}">
                  <a16:creationId xmlns:a16="http://schemas.microsoft.com/office/drawing/2014/main" id="{25DCF21A-1534-02D5-8995-5851F0F191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4991" y="47141"/>
              <a:ext cx="794804" cy="3086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1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Colombia</a:t>
              </a:r>
            </a:p>
          </p:txBody>
        </p:sp>
        <p:sp>
          <p:nvSpPr>
            <p:cNvPr id="12" name="Rectangle 54">
              <a:extLst>
                <a:ext uri="{FF2B5EF4-FFF2-40B4-BE49-F238E27FC236}">
                  <a16:creationId xmlns:a16="http://schemas.microsoft.com/office/drawing/2014/main" id="{5D8742D8-317E-B79B-9931-95AFDD4AC18C}"/>
                </a:ext>
              </a:extLst>
            </p:cNvPr>
            <p:cNvSpPr/>
            <p:nvPr/>
          </p:nvSpPr>
          <p:spPr bwMode="gray">
            <a:xfrm>
              <a:off x="2128317" y="93906"/>
              <a:ext cx="189865" cy="189865"/>
            </a:xfrm>
            <a:prstGeom prst="rect">
              <a:avLst/>
            </a:prstGeom>
            <a:solidFill>
              <a:schemeClr val="accent3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/>
            </a:p>
          </p:txBody>
        </p:sp>
        <p:sp>
          <p:nvSpPr>
            <p:cNvPr id="13" name="Text Box 2">
              <a:extLst>
                <a:ext uri="{FF2B5EF4-FFF2-40B4-BE49-F238E27FC236}">
                  <a16:creationId xmlns:a16="http://schemas.microsoft.com/office/drawing/2014/main" id="{E4B65E84-DB7B-9BBD-030D-53532A7D25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17965" y="42875"/>
              <a:ext cx="683439" cy="30846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1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Ecuador</a:t>
              </a:r>
            </a:p>
          </p:txBody>
        </p:sp>
        <p:sp>
          <p:nvSpPr>
            <p:cNvPr id="14" name="Rectangle 59">
              <a:extLst>
                <a:ext uri="{FF2B5EF4-FFF2-40B4-BE49-F238E27FC236}">
                  <a16:creationId xmlns:a16="http://schemas.microsoft.com/office/drawing/2014/main" id="{D63BFF91-8D41-295F-EBC8-A9F53537B260}"/>
                </a:ext>
              </a:extLst>
            </p:cNvPr>
            <p:cNvSpPr/>
            <p:nvPr/>
          </p:nvSpPr>
          <p:spPr bwMode="gray">
            <a:xfrm>
              <a:off x="3001700" y="93906"/>
              <a:ext cx="189865" cy="189865"/>
            </a:xfrm>
            <a:prstGeom prst="rect">
              <a:avLst/>
            </a:prstGeom>
            <a:solidFill>
              <a:schemeClr val="accent4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/>
            </a:p>
          </p:txBody>
        </p:sp>
        <p:sp>
          <p:nvSpPr>
            <p:cNvPr id="15" name="Text Box 2">
              <a:extLst>
                <a:ext uri="{FF2B5EF4-FFF2-40B4-BE49-F238E27FC236}">
                  <a16:creationId xmlns:a16="http://schemas.microsoft.com/office/drawing/2014/main" id="{3E8F511A-F2A6-70FE-6295-02F6DA0B69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1249" y="38762"/>
              <a:ext cx="493990" cy="3086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10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Perú</a:t>
              </a:r>
            </a:p>
          </p:txBody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FD1D101-10BE-24D3-4DFD-8DF335C9AB42}"/>
              </a:ext>
            </a:extLst>
          </p:cNvPr>
          <p:cNvSpPr txBox="1"/>
          <p:nvPr/>
        </p:nvSpPr>
        <p:spPr>
          <a:xfrm>
            <a:off x="152400" y="2660803"/>
            <a:ext cx="2819400" cy="1536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spc="15" dirty="0">
                <a:solidFill>
                  <a:schemeClr val="accent2"/>
                </a:solidFill>
                <a:highlight>
                  <a:srgbClr val="00FF00"/>
                </a:highlight>
                <a:latin typeface="Arial"/>
                <a:cs typeface="Arial"/>
              </a:rPr>
              <a:t>PROTECCIÓN DE LA INFORMACIÓN</a:t>
            </a:r>
            <a:endParaRPr lang="es-CL" sz="2800" b="1" spc="15" dirty="0">
              <a:solidFill>
                <a:schemeClr val="accent2"/>
              </a:solidFill>
              <a:highlight>
                <a:srgbClr val="00FF00"/>
              </a:highlight>
              <a:latin typeface="Arial"/>
              <a:cs typeface="Arial"/>
            </a:endParaRPr>
          </a:p>
        </p:txBody>
      </p:sp>
      <p:pic>
        <p:nvPicPr>
          <p:cNvPr id="17" name="Picture 233">
            <a:extLst>
              <a:ext uri="{FF2B5EF4-FFF2-40B4-BE49-F238E27FC236}">
                <a16:creationId xmlns:a16="http://schemas.microsoft.com/office/drawing/2014/main" id="{D58512AC-942C-4FB0-589C-FE91E09511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996" b="79848" l="9974" r="89770">
                        <a14:foregroundMark x1="29156" y1="26996" x2="29156" y2="26996"/>
                        <a14:foregroundMark x1="17136" y1="72243" x2="17136" y2="72243"/>
                        <a14:foregroundMark x1="22251" y1="73764" x2="22251" y2="73764"/>
                        <a14:foregroundMark x1="39898" y1="74525" x2="39898" y2="74525"/>
                        <a14:foregroundMark x1="46803" y1="73764" x2="46803" y2="73764"/>
                        <a14:foregroundMark x1="49872" y1="72243" x2="49872" y2="72243"/>
                        <a14:foregroundMark x1="55754" y1="74525" x2="55754" y2="74525"/>
                        <a14:foregroundMark x1="60102" y1="73384" x2="60102" y2="73384"/>
                        <a14:foregroundMark x1="63939" y1="72624" x2="63939" y2="72624"/>
                        <a14:foregroundMark x1="66240" y1="73384" x2="66240" y2="73384"/>
                        <a14:foregroundMark x1="70844" y1="72243" x2="70844" y2="72243"/>
                        <a14:foregroundMark x1="74936" y1="73004" x2="74936" y2="73004"/>
                        <a14:foregroundMark x1="79028" y1="72624" x2="79028" y2="72624"/>
                        <a14:foregroundMark x1="78517" y1="69582" x2="78517" y2="69582"/>
                        <a14:foregroundMark x1="82864" y1="73384" x2="82864" y2="73384"/>
                        <a14:foregroundMark x1="28389" y1="73764" x2="28389" y2="73764"/>
                        <a14:foregroundMark x1="30179" y1="73004" x2="30179" y2="73004"/>
                        <a14:foregroundMark x1="32737" y1="72624" x2="32737" y2="72624"/>
                        <a14:foregroundMark x1="33504" y1="71483" x2="33504" y2="71483"/>
                        <a14:foregroundMark x1="35294" y1="72624" x2="35294" y2="72624"/>
                        <a14:foregroundMark x1="35294" y1="73764" x2="35294" y2="73764"/>
                        <a14:foregroundMark x1="35550" y1="76046" x2="35550" y2="76046"/>
                        <a14:foregroundMark x1="19949" y1="70342" x2="28389" y2="72624"/>
                        <a14:foregroundMark x1="19949" y1="75665" x2="21483" y2="73004"/>
                        <a14:foregroundMark x1="23018" y1="71863" x2="26598" y2="76046"/>
                        <a14:foregroundMark x1="26343" y1="73764" x2="30691" y2="76046"/>
                        <a14:foregroundMark x1="30435" y1="71483" x2="34783" y2="74525"/>
                        <a14:foregroundMark x1="36061" y1="73004" x2="36061" y2="72624"/>
                        <a14:foregroundMark x1="34015" y1="71863" x2="30179" y2="70722"/>
                        <a14:foregroundMark x1="29156" y1="73004" x2="23274" y2="73004"/>
                        <a14:foregroundMark x1="24808" y1="76806" x2="18670" y2="76806"/>
                        <a14:foregroundMark x1="18926" y1="75665" x2="20205" y2="71863"/>
                        <a14:foregroundMark x1="23274" y1="76046" x2="35806" y2="756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881" b="13490"/>
          <a:stretch/>
        </p:blipFill>
        <p:spPr bwMode="auto">
          <a:xfrm>
            <a:off x="10665412" y="6096827"/>
            <a:ext cx="2185122" cy="9656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8" name="Chart 569">
            <a:extLst>
              <a:ext uri="{FF2B5EF4-FFF2-40B4-BE49-F238E27FC236}">
                <a16:creationId xmlns:a16="http://schemas.microsoft.com/office/drawing/2014/main" id="{FD67FA1C-1BDD-CC35-0F39-5B8F1F5E92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950488"/>
              </p:ext>
            </p:extLst>
          </p:nvPr>
        </p:nvGraphicFramePr>
        <p:xfrm>
          <a:off x="3749673" y="1891737"/>
          <a:ext cx="8830945" cy="4374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77448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11">
            <a:extLst>
              <a:ext uri="{FF2B5EF4-FFF2-40B4-BE49-F238E27FC236}">
                <a16:creationId xmlns:a16="http://schemas.microsoft.com/office/drawing/2014/main" id="{08C3E46E-4EA4-44F9-A69B-F95151AB55AC}"/>
              </a:ext>
            </a:extLst>
          </p:cNvPr>
          <p:cNvGrpSpPr/>
          <p:nvPr/>
        </p:nvGrpSpPr>
        <p:grpSpPr>
          <a:xfrm>
            <a:off x="4613039" y="6416689"/>
            <a:ext cx="7315200" cy="428297"/>
            <a:chOff x="659348" y="29524"/>
            <a:chExt cx="5117944" cy="317437"/>
          </a:xfrm>
        </p:grpSpPr>
        <p:sp>
          <p:nvSpPr>
            <p:cNvPr id="5" name="Rectangle 1012">
              <a:extLst>
                <a:ext uri="{FF2B5EF4-FFF2-40B4-BE49-F238E27FC236}">
                  <a16:creationId xmlns:a16="http://schemas.microsoft.com/office/drawing/2014/main" id="{26ABC4A8-BF28-625D-6ABA-94A7184B7953}"/>
                </a:ext>
              </a:extLst>
            </p:cNvPr>
            <p:cNvSpPr/>
            <p:nvPr/>
          </p:nvSpPr>
          <p:spPr bwMode="gray">
            <a:xfrm>
              <a:off x="659348" y="76298"/>
              <a:ext cx="189865" cy="189865"/>
            </a:xfrm>
            <a:prstGeom prst="rect">
              <a:avLst/>
            </a:prstGeom>
            <a:solidFill>
              <a:schemeClr val="accent1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 sz="1400"/>
            </a:p>
          </p:txBody>
        </p:sp>
        <p:sp>
          <p:nvSpPr>
            <p:cNvPr id="6" name="Text Box 2">
              <a:extLst>
                <a:ext uri="{FF2B5EF4-FFF2-40B4-BE49-F238E27FC236}">
                  <a16:creationId xmlns:a16="http://schemas.microsoft.com/office/drawing/2014/main" id="{EA82BF48-2AAF-DF68-B377-3E599F03B1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235" y="29524"/>
              <a:ext cx="907419" cy="30023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4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FNE (Chile)</a:t>
              </a:r>
            </a:p>
          </p:txBody>
        </p:sp>
        <p:sp>
          <p:nvSpPr>
            <p:cNvPr id="7" name="Rectangle 1014">
              <a:extLst>
                <a:ext uri="{FF2B5EF4-FFF2-40B4-BE49-F238E27FC236}">
                  <a16:creationId xmlns:a16="http://schemas.microsoft.com/office/drawing/2014/main" id="{F9740999-AA2E-EE4C-FBB1-8D3F58175DD8}"/>
                </a:ext>
              </a:extLst>
            </p:cNvPr>
            <p:cNvSpPr/>
            <p:nvPr/>
          </p:nvSpPr>
          <p:spPr bwMode="gray">
            <a:xfrm>
              <a:off x="1756676" y="79323"/>
              <a:ext cx="189865" cy="189865"/>
            </a:xfrm>
            <a:prstGeom prst="rect">
              <a:avLst/>
            </a:prstGeom>
            <a:solidFill>
              <a:schemeClr val="accent2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 sz="1400"/>
            </a:p>
          </p:txBody>
        </p:sp>
        <p:sp>
          <p:nvSpPr>
            <p:cNvPr id="8" name="Text Box 2">
              <a:extLst>
                <a:ext uri="{FF2B5EF4-FFF2-40B4-BE49-F238E27FC236}">
                  <a16:creationId xmlns:a16="http://schemas.microsoft.com/office/drawing/2014/main" id="{EDC8F417-885C-0FD6-EED8-AE73B785F0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6593" y="38351"/>
              <a:ext cx="1150494" cy="3086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4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SIC (Colombia)</a:t>
              </a:r>
            </a:p>
          </p:txBody>
        </p:sp>
        <p:sp>
          <p:nvSpPr>
            <p:cNvPr id="9" name="Rectangle 1016">
              <a:extLst>
                <a:ext uri="{FF2B5EF4-FFF2-40B4-BE49-F238E27FC236}">
                  <a16:creationId xmlns:a16="http://schemas.microsoft.com/office/drawing/2014/main" id="{7CECDBC2-5E5E-B7ED-8330-171134C5DF75}"/>
                </a:ext>
              </a:extLst>
            </p:cNvPr>
            <p:cNvSpPr/>
            <p:nvPr/>
          </p:nvSpPr>
          <p:spPr bwMode="gray">
            <a:xfrm>
              <a:off x="3097138" y="94176"/>
              <a:ext cx="189865" cy="189865"/>
            </a:xfrm>
            <a:prstGeom prst="rect">
              <a:avLst/>
            </a:prstGeom>
            <a:solidFill>
              <a:schemeClr val="accent3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 sz="1400"/>
            </a:p>
          </p:txBody>
        </p:sp>
        <p:sp>
          <p:nvSpPr>
            <p:cNvPr id="10" name="Text Box 2">
              <a:extLst>
                <a:ext uri="{FF2B5EF4-FFF2-40B4-BE49-F238E27FC236}">
                  <a16:creationId xmlns:a16="http://schemas.microsoft.com/office/drawing/2014/main" id="{83B9AA77-E5D5-AC6F-0B83-60671306D8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7092" y="38340"/>
              <a:ext cx="1062164" cy="30846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4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SCP (Ecuador)</a:t>
              </a:r>
            </a:p>
          </p:txBody>
        </p:sp>
        <p:sp>
          <p:nvSpPr>
            <p:cNvPr id="11" name="Rectangle 1018">
              <a:extLst>
                <a:ext uri="{FF2B5EF4-FFF2-40B4-BE49-F238E27FC236}">
                  <a16:creationId xmlns:a16="http://schemas.microsoft.com/office/drawing/2014/main" id="{D1E45F43-A51C-5127-CB3A-5C4A0AADC629}"/>
                </a:ext>
              </a:extLst>
            </p:cNvPr>
            <p:cNvSpPr/>
            <p:nvPr/>
          </p:nvSpPr>
          <p:spPr bwMode="gray">
            <a:xfrm>
              <a:off x="4349343" y="93906"/>
              <a:ext cx="189865" cy="189865"/>
            </a:xfrm>
            <a:prstGeom prst="rect">
              <a:avLst/>
            </a:prstGeom>
            <a:solidFill>
              <a:schemeClr val="accent4"/>
            </a:solidFill>
            <a:ln w="19050" algn="ctr">
              <a:noFill/>
              <a:miter lim="800000"/>
              <a:headEnd/>
              <a:tailEnd/>
            </a:ln>
          </p:spPr>
          <p:txBody>
            <a:bodyPr rot="0" spcFirstLastPara="0" vert="horz" wrap="square" lIns="88900" tIns="88900" rIns="88900" bIns="889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CL" sz="1400"/>
            </a:p>
          </p:txBody>
        </p:sp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58A650B7-0E64-C30C-9DE2-40E85A13CA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9210" y="38346"/>
              <a:ext cx="1238082" cy="3086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s-CL" sz="1400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INDECOPI (Perú)</a:t>
              </a:r>
            </a:p>
          </p:txBody>
        </p:sp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8BD62D6-E871-4F05-F68E-E0D6E046535E}"/>
              </a:ext>
            </a:extLst>
          </p:cNvPr>
          <p:cNvSpPr txBox="1"/>
          <p:nvPr/>
        </p:nvSpPr>
        <p:spPr>
          <a:xfrm>
            <a:off x="4858858" y="451186"/>
            <a:ext cx="6477000" cy="702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ES" b="1" spc="15" dirty="0">
                <a:solidFill>
                  <a:srgbClr val="00A6B8"/>
                </a:solidFill>
                <a:latin typeface="Arial"/>
                <a:cs typeface="Arial"/>
              </a:rPr>
              <a:t>Profesionalismo y trato de las distintas áreas de las agencias de competencia.</a:t>
            </a:r>
            <a:endParaRPr lang="es-CL" b="1" spc="15" dirty="0">
              <a:solidFill>
                <a:srgbClr val="00A6B8"/>
              </a:solidFill>
              <a:latin typeface="Arial"/>
              <a:cs typeface="Arial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0BFAFCF-C895-C3C8-58D0-004C25A2A2C5}"/>
              </a:ext>
            </a:extLst>
          </p:cNvPr>
          <p:cNvSpPr txBox="1"/>
          <p:nvPr/>
        </p:nvSpPr>
        <p:spPr>
          <a:xfrm>
            <a:off x="228600" y="2835275"/>
            <a:ext cx="3733800" cy="1041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spc="15" dirty="0">
                <a:solidFill>
                  <a:schemeClr val="accent2"/>
                </a:solidFill>
                <a:highlight>
                  <a:srgbClr val="00FF00"/>
                </a:highlight>
                <a:latin typeface="Arial"/>
                <a:cs typeface="Arial"/>
              </a:rPr>
              <a:t>PROFESIONALISMO Y TRATO</a:t>
            </a:r>
            <a:endParaRPr lang="es-CL" sz="2800" b="1" spc="15" dirty="0">
              <a:solidFill>
                <a:schemeClr val="accent2"/>
              </a:solidFill>
              <a:highlight>
                <a:srgbClr val="00FF00"/>
              </a:highlight>
              <a:latin typeface="Arial"/>
              <a:cs typeface="Arial"/>
            </a:endParaRPr>
          </a:p>
        </p:txBody>
      </p:sp>
      <p:pic>
        <p:nvPicPr>
          <p:cNvPr id="19" name="Picture 233">
            <a:extLst>
              <a:ext uri="{FF2B5EF4-FFF2-40B4-BE49-F238E27FC236}">
                <a16:creationId xmlns:a16="http://schemas.microsoft.com/office/drawing/2014/main" id="{0BC9389A-F514-AE87-0CA1-D0626AE312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1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996" b="79848" l="9974" r="89770">
                        <a14:foregroundMark x1="29156" y1="26996" x2="29156" y2="26996"/>
                        <a14:foregroundMark x1="17136" y1="72243" x2="17136" y2="72243"/>
                        <a14:foregroundMark x1="22251" y1="73764" x2="22251" y2="73764"/>
                        <a14:foregroundMark x1="39898" y1="74525" x2="39898" y2="74525"/>
                        <a14:foregroundMark x1="46803" y1="73764" x2="46803" y2="73764"/>
                        <a14:foregroundMark x1="49872" y1="72243" x2="49872" y2="72243"/>
                        <a14:foregroundMark x1="55754" y1="74525" x2="55754" y2="74525"/>
                        <a14:foregroundMark x1="60102" y1="73384" x2="60102" y2="73384"/>
                        <a14:foregroundMark x1="63939" y1="72624" x2="63939" y2="72624"/>
                        <a14:foregroundMark x1="66240" y1="73384" x2="66240" y2="73384"/>
                        <a14:foregroundMark x1="70844" y1="72243" x2="70844" y2="72243"/>
                        <a14:foregroundMark x1="74936" y1="73004" x2="74936" y2="73004"/>
                        <a14:foregroundMark x1="79028" y1="72624" x2="79028" y2="72624"/>
                        <a14:foregroundMark x1="78517" y1="69582" x2="78517" y2="69582"/>
                        <a14:foregroundMark x1="82864" y1="73384" x2="82864" y2="73384"/>
                        <a14:foregroundMark x1="28389" y1="73764" x2="28389" y2="73764"/>
                        <a14:foregroundMark x1="30179" y1="73004" x2="30179" y2="73004"/>
                        <a14:foregroundMark x1="32737" y1="72624" x2="32737" y2="72624"/>
                        <a14:foregroundMark x1="33504" y1="71483" x2="33504" y2="71483"/>
                        <a14:foregroundMark x1="35294" y1="72624" x2="35294" y2="72624"/>
                        <a14:foregroundMark x1="35294" y1="73764" x2="35294" y2="73764"/>
                        <a14:foregroundMark x1="35550" y1="76046" x2="35550" y2="76046"/>
                        <a14:foregroundMark x1="19949" y1="70342" x2="28389" y2="72624"/>
                        <a14:foregroundMark x1="19949" y1="75665" x2="21483" y2="73004"/>
                        <a14:foregroundMark x1="23018" y1="71863" x2="26598" y2="76046"/>
                        <a14:foregroundMark x1="26343" y1="73764" x2="30691" y2="76046"/>
                        <a14:foregroundMark x1="30435" y1="71483" x2="34783" y2="74525"/>
                        <a14:foregroundMark x1="36061" y1="73004" x2="36061" y2="72624"/>
                        <a14:foregroundMark x1="34015" y1="71863" x2="30179" y2="70722"/>
                        <a14:foregroundMark x1="29156" y1="73004" x2="23274" y2="73004"/>
                        <a14:foregroundMark x1="24808" y1="76806" x2="18670" y2="76806"/>
                        <a14:foregroundMark x1="18926" y1="75665" x2="20205" y2="71863"/>
                        <a14:foregroundMark x1="23274" y1="76046" x2="35806" y2="756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881" b="13490"/>
          <a:stretch/>
        </p:blipFill>
        <p:spPr bwMode="auto">
          <a:xfrm>
            <a:off x="209397" y="6130293"/>
            <a:ext cx="2185122" cy="9656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3" name="Chart 505">
            <a:extLst>
              <a:ext uri="{FF2B5EF4-FFF2-40B4-BE49-F238E27FC236}">
                <a16:creationId xmlns:a16="http://schemas.microsoft.com/office/drawing/2014/main" id="{47A409E0-D5F3-4F74-24DC-D7EA0BC0E9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8555121"/>
              </p:ext>
            </p:extLst>
          </p:nvPr>
        </p:nvGraphicFramePr>
        <p:xfrm>
          <a:off x="4924135" y="1471579"/>
          <a:ext cx="6617970" cy="4615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360147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b1b7d12-5f52-4496-bdaf-83bc2e7bf5dd">
      <UserInfo>
        <DisplayName>Martinez Yvirmas, Oscar Eduardo</DisplayName>
        <AccountId>15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84E38DC8F90C4B93627ACAA4BB03E9" ma:contentTypeVersion="4" ma:contentTypeDescription="Create a new document." ma:contentTypeScope="" ma:versionID="6923e541aafa412641fb2c90d882dbfb">
  <xsd:schema xmlns:xsd="http://www.w3.org/2001/XMLSchema" xmlns:xs="http://www.w3.org/2001/XMLSchema" xmlns:p="http://schemas.microsoft.com/office/2006/metadata/properties" xmlns:ns2="022b961f-0edf-46d3-9035-cd7c5c00e51a" xmlns:ns3="6b1b7d12-5f52-4496-bdaf-83bc2e7bf5dd" targetNamespace="http://schemas.microsoft.com/office/2006/metadata/properties" ma:root="true" ma:fieldsID="bdf42be581ebcc4ca7b1ab960bfa0b33" ns2:_="" ns3:_="">
    <xsd:import namespace="022b961f-0edf-46d3-9035-cd7c5c00e51a"/>
    <xsd:import namespace="6b1b7d12-5f52-4496-bdaf-83bc2e7bf5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2b961f-0edf-46d3-9035-cd7c5c00e5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1b7d12-5f52-4496-bdaf-83bc2e7bf5d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0E81C63-33BF-4E8F-81F9-242A8B02BC02}">
  <ds:schemaRefs>
    <ds:schemaRef ds:uri="022b961f-0edf-46d3-9035-cd7c5c00e51a"/>
    <ds:schemaRef ds:uri="6b1b7d12-5f52-4496-bdaf-83bc2e7bf5d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9B8C66F-D82C-4386-BBE3-A8D00D4AC5B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856233-1BF4-48CE-B7A8-8E122C795CFA}">
  <ds:schemaRefs>
    <ds:schemaRef ds:uri="022b961f-0edf-46d3-9035-cd7c5c00e51a"/>
    <ds:schemaRef ds:uri="6b1b7d12-5f52-4496-bdaf-83bc2e7bf5d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11487</TotalTime>
  <Words>1434</Words>
  <Application>Microsoft Office PowerPoint</Application>
  <PresentationFormat>Personalizado</PresentationFormat>
  <Paragraphs>253</Paragraphs>
  <Slides>27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3" baseType="lpstr">
      <vt:lpstr>Arial</vt:lpstr>
      <vt:lpstr>Calibri</vt:lpstr>
      <vt:lpstr>Segoe UI Light</vt:lpstr>
      <vt:lpstr>Verdana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ÉTICA &amp; CUMPLIMIENTO</dc:title>
  <dc:creator>GONZALEZ MEDINA, DANIELA BEATRIZ</dc:creator>
  <cp:lastModifiedBy>Sebastian Canas Oliger</cp:lastModifiedBy>
  <cp:revision>32</cp:revision>
  <dcterms:created xsi:type="dcterms:W3CDTF">2022-02-09T13:51:11Z</dcterms:created>
  <dcterms:modified xsi:type="dcterms:W3CDTF">2023-05-10T00:11:36Z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2020-09-08T00:00:00Z</vt:filetime>
  </property>
  <property fmtid="{D5CDD505-2E9C-101B-9397-08002B2CF9AE}" pid="3" name="Creator">
    <vt:lpwstr>Adobe InDesign 15.0 (Windows)</vt:lpwstr>
  </property>
  <property fmtid="{D5CDD505-2E9C-101B-9397-08002B2CF9AE}" pid="4" name="LastSaved">
    <vt:filetime>2022-02-09T00:00:00Z</vt:filetime>
  </property>
  <property fmtid="{D5CDD505-2E9C-101B-9397-08002B2CF9AE}" pid="5" name="MSIP_Label_ea60d57e-af5b-4752-ac57-3e4f28ca11dc_Enabled">
    <vt:lpwstr>true</vt:lpwstr>
  </property>
  <property fmtid="{D5CDD505-2E9C-101B-9397-08002B2CF9AE}" pid="6" name="MSIP_Label_ea60d57e-af5b-4752-ac57-3e4f28ca11dc_SetDate">
    <vt:lpwstr>2022-02-09T13:51:15Z</vt:lpwstr>
  </property>
  <property fmtid="{D5CDD505-2E9C-101B-9397-08002B2CF9AE}" pid="7" name="MSIP_Label_ea60d57e-af5b-4752-ac57-3e4f28ca11dc_Method">
    <vt:lpwstr>Standard</vt:lpwstr>
  </property>
  <property fmtid="{D5CDD505-2E9C-101B-9397-08002B2CF9AE}" pid="8" name="MSIP_Label_ea60d57e-af5b-4752-ac57-3e4f28ca11dc_Name">
    <vt:lpwstr>ea60d57e-af5b-4752-ac57-3e4f28ca11dc</vt:lpwstr>
  </property>
  <property fmtid="{D5CDD505-2E9C-101B-9397-08002B2CF9AE}" pid="9" name="MSIP_Label_ea60d57e-af5b-4752-ac57-3e4f28ca11dc_SiteId">
    <vt:lpwstr>36da45f1-dd2c-4d1f-af13-5abe46b99921</vt:lpwstr>
  </property>
  <property fmtid="{D5CDD505-2E9C-101B-9397-08002B2CF9AE}" pid="10" name="MSIP_Label_ea60d57e-af5b-4752-ac57-3e4f28ca11dc_ActionId">
    <vt:lpwstr>7d98e22f-70b9-411b-98c5-be70f571293d</vt:lpwstr>
  </property>
  <property fmtid="{D5CDD505-2E9C-101B-9397-08002B2CF9AE}" pid="11" name="MSIP_Label_ea60d57e-af5b-4752-ac57-3e4f28ca11dc_ContentBits">
    <vt:lpwstr>0</vt:lpwstr>
  </property>
  <property fmtid="{D5CDD505-2E9C-101B-9397-08002B2CF9AE}" pid="12" name="ContentTypeId">
    <vt:lpwstr>0x0101002184E38DC8F90C4B93627ACAA4BB03E9</vt:lpwstr>
  </property>
</Properties>
</file>